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44"/>
  </p:notesMasterIdLst>
  <p:sldIdLst>
    <p:sldId id="256" r:id="rId2"/>
    <p:sldId id="258" r:id="rId3"/>
    <p:sldId id="257" r:id="rId4"/>
    <p:sldId id="295" r:id="rId5"/>
    <p:sldId id="293" r:id="rId6"/>
    <p:sldId id="288" r:id="rId7"/>
    <p:sldId id="262" r:id="rId8"/>
    <p:sldId id="297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99" r:id="rId18"/>
    <p:sldId id="307" r:id="rId19"/>
    <p:sldId id="308" r:id="rId20"/>
    <p:sldId id="313" r:id="rId21"/>
    <p:sldId id="272" r:id="rId22"/>
    <p:sldId id="304" r:id="rId23"/>
    <p:sldId id="273" r:id="rId24"/>
    <p:sldId id="296" r:id="rId25"/>
    <p:sldId id="289" r:id="rId26"/>
    <p:sldId id="275" r:id="rId27"/>
    <p:sldId id="276" r:id="rId28"/>
    <p:sldId id="300" r:id="rId29"/>
    <p:sldId id="277" r:id="rId30"/>
    <p:sldId id="312" r:id="rId31"/>
    <p:sldId id="279" r:id="rId32"/>
    <p:sldId id="310" r:id="rId33"/>
    <p:sldId id="311" r:id="rId34"/>
    <p:sldId id="280" r:id="rId35"/>
    <p:sldId id="281" r:id="rId36"/>
    <p:sldId id="282" r:id="rId37"/>
    <p:sldId id="283" r:id="rId38"/>
    <p:sldId id="284" r:id="rId39"/>
    <p:sldId id="291" r:id="rId40"/>
    <p:sldId id="286" r:id="rId41"/>
    <p:sldId id="287" r:id="rId42"/>
    <p:sldId id="301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van Dam" initials="avd" lastIdx="18" clrIdx="0"/>
  <p:cmAuthor id="1" name=" " initials="MSOffice" lastIdx="10" clrIdx="1"/>
  <p:cmAuthor id="2" name="Andy van Dam" initials="AvD" lastIdx="9" clrIdx="2"/>
  <p:cmAuthor id="3" name="Andy" initials="A" lastIdx="1" clrIdx="3"/>
  <p:cmAuthor id="4" name="Dave" initials="D" lastIdx="3" clrIdx="4"/>
  <p:cmAuthor id="5" name="avd" initials="a" lastIdx="41" clrIdx="5"/>
  <p:cmAuthor id="6" name="Paavan" initials="P" lastIdx="1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8000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5" autoAdjust="0"/>
    <p:restoredTop sz="96433" autoAdjust="0"/>
  </p:normalViewPr>
  <p:slideViewPr>
    <p:cSldViewPr snapToGrid="0">
      <p:cViewPr varScale="1">
        <p:scale>
          <a:sx n="155" d="100"/>
          <a:sy n="155" d="100"/>
        </p:scale>
        <p:origin x="-35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4-09-01T11:03:19.088" idx="41">
    <p:pos x="10" y="10"/>
    <p:text>can you find an image of a more recent still camera to use instead of this film reel oldie?  Also, it is missing up and look - can you add them in or is that too hard?</p:text>
    <p:extLst>
      <p:ext uri="{C676402C-5697-4E1C-873F-D02D1690AC5C}">
        <p15:threadingInfo xmlns:p15="http://schemas.microsoft.com/office/powerpoint/2012/main" xmlns="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1F1A4-965A-4CF7-979B-5EBD95C883BF}" type="datetimeFigureOut">
              <a:rPr lang="en-US" smtClean="0"/>
              <a:pPr/>
              <a:t>11/28/2014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8DA5-4313-4B29-A5AB-FF43D46032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624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031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1913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6181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1255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6279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468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741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895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1974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84018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828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1647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6234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703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81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4162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331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58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3111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668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198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6894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074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158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D28DA5-4313-4B29-A5AB-FF43D46032E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474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7202" y="2736056"/>
            <a:ext cx="8229599" cy="960120"/>
          </a:xfrm>
          <a:prstGeom prst="rect">
            <a:avLst/>
          </a:prstGeom>
        </p:spPr>
        <p:txBody>
          <a:bodyPr anchor="b" anchorCtr="0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7202" y="3786188"/>
            <a:ext cx="8229600" cy="514350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457201" y="514350"/>
            <a:ext cx="8242300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/>
          </a:p>
        </p:txBody>
      </p:sp>
      <p:sp>
        <p:nvSpPr>
          <p:cNvPr id="18" name="Straight Connector 17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457200" y="1085850"/>
            <a:ext cx="8229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  <p:custDataLst>
              <p:tags r:id="rId3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19200" y="2228850"/>
            <a:ext cx="6858000" cy="800100"/>
          </a:xfrm>
          <a:prstGeom prst="rect">
            <a:avLst/>
          </a:prstGeo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400800" y="4766310"/>
            <a:ext cx="2286000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2898648" y="4766310"/>
            <a:ext cx="347472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1069848" y="4766310"/>
            <a:ext cx="1520952" cy="274320"/>
          </a:xfrm>
          <a:prstGeom prst="rect">
            <a:avLst/>
          </a:prstGeom>
        </p:spPr>
        <p:txBody>
          <a:bodyPr/>
          <a:lstStyle/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>
            <p:custDataLst>
              <p:tags r:id="rId6"/>
            </p:custDataLst>
          </p:nvPr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>
            <p:custDataLst>
              <p:tags r:id="rId7"/>
            </p:custDataLst>
          </p:nvPr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aight Connector 11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8" name="Content Placeholder 7"/>
          <p:cNvSpPr>
            <a:spLocks noGrp="1"/>
          </p:cNvSpPr>
          <p:nvPr>
            <p:ph sz="quarter" idx="1"/>
            <p:custDataLst>
              <p:tags r:id="rId3"/>
            </p:custDataLst>
          </p:nvPr>
        </p:nvSpPr>
        <p:spPr>
          <a:xfrm>
            <a:off x="457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0"/>
            <p:custDataLst>
              <p:tags r:id="rId4"/>
            </p:custDataLst>
          </p:nvPr>
        </p:nvSpPr>
        <p:spPr>
          <a:xfrm>
            <a:off x="4648200" y="1085850"/>
            <a:ext cx="4038600" cy="3600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57200" y="1085850"/>
            <a:ext cx="4038600" cy="2857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  <p:custDataLst>
              <p:tags r:id="rId2"/>
            </p:custDataLst>
          </p:nvPr>
        </p:nvSpPr>
        <p:spPr>
          <a:xfrm>
            <a:off x="4648202" y="1085850"/>
            <a:ext cx="4041777" cy="28575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6" name="Straight Connector 1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10"/>
            <p:custDataLst>
              <p:tags r:id="rId4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2"/>
            <p:custDataLst>
              <p:tags r:id="rId5"/>
            </p:custDataLst>
          </p:nvPr>
        </p:nvSpPr>
        <p:spPr>
          <a:xfrm>
            <a:off x="457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4648200" y="1428750"/>
            <a:ext cx="4038600" cy="32575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traight Connector 10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  <p:custDataLst>
              <p:tags r:id="rId2"/>
            </p:custDataLst>
          </p:nvPr>
        </p:nvSpPr>
        <p:spPr>
          <a:xfrm>
            <a:off x="2133600" y="4800601"/>
            <a:ext cx="52578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324600" y="228600"/>
            <a:ext cx="2362200" cy="6286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6324600" y="914402"/>
            <a:ext cx="2362200" cy="377189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457200" y="47434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rot="5400000">
            <a:off x="3915025" y="2480310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  <p:custDataLst>
              <p:tags r:id="rId5"/>
            </p:custDataLst>
          </p:nvPr>
        </p:nvSpPr>
        <p:spPr>
          <a:xfrm>
            <a:off x="457200" y="228600"/>
            <a:ext cx="5562600" cy="4457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57200" y="4800601"/>
            <a:ext cx="69342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7467600" y="4800600"/>
            <a:ext cx="1219200" cy="238601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375642"/>
            <a:ext cx="8229600" cy="506016"/>
          </a:xfrm>
          <a:prstGeom prst="rect">
            <a:avLst/>
          </a:prstGeom>
          <a:ln>
            <a:noFill/>
          </a:ln>
        </p:spPr>
        <p:txBody>
          <a:bodyPr lIns="274320" anchor="ctr"/>
          <a:lstStyle>
            <a:lvl1pPr algn="r">
              <a:buNone/>
              <a:defRPr sz="2000" b="0" cap="all" baseline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7200" y="1428750"/>
            <a:ext cx="8229600" cy="3202686"/>
          </a:xfrm>
          <a:solidFill>
            <a:schemeClr val="bg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57200" y="4767263"/>
            <a:ext cx="5410200" cy="27432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5943600" y="4764881"/>
            <a:ext cx="2743200" cy="274320"/>
          </a:xfrm>
          <a:prstGeom prst="rect">
            <a:avLst/>
          </a:prstGeom>
        </p:spPr>
        <p:txBody>
          <a:bodyPr/>
          <a:lstStyle/>
          <a:p>
            <a:fld id="{E0971F1D-8DC6-4429-A556-7C7C0FC3F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457200" y="10287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1" name="Footer Placeholder 2"/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57200" y="228600"/>
            <a:ext cx="822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CS123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| </a:t>
            </a:r>
            <a:r>
              <a:rPr lang="en-US" b="0" kern="1000" spc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INTRODUCTION</a:t>
            </a:r>
            <a:r>
              <a:rPr lang="en-US" b="0" kern="1000" spc="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Segoe UI" pitchFamily="34" charset="0"/>
              </a:rPr>
              <a:t> TO COMPUTER GRAPHICS</a:t>
            </a:r>
            <a:endParaRPr lang="en-US" b="0" kern="1000" spc="1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4" name="Footer Placeholder 5"/>
          <p:cNvSpPr>
            <a:spLocks noGrp="1"/>
          </p:cNvSpPr>
          <p:nvPr>
            <p:ph type="ftr" sz="quarter" idx="3"/>
            <p:custDataLst>
              <p:tags r:id="rId13"/>
            </p:custDataLst>
          </p:nvPr>
        </p:nvSpPr>
        <p:spPr>
          <a:xfrm>
            <a:off x="2135872" y="4800601"/>
            <a:ext cx="5105400" cy="240983"/>
          </a:xfrm>
          <a:prstGeom prst="rect">
            <a:avLst/>
          </a:prstGeom>
          <a:noFill/>
        </p:spPr>
        <p:txBody>
          <a:bodyPr/>
          <a:lstStyle>
            <a:lvl1pPr algn="l"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sp>
        <p:nvSpPr>
          <p:cNvPr id="4" name="Rectangle 3"/>
          <p:cNvSpPr/>
          <p:nvPr>
            <p:custDataLst>
              <p:tags r:id="rId14"/>
            </p:custDataLst>
          </p:nvPr>
        </p:nvSpPr>
        <p:spPr>
          <a:xfrm>
            <a:off x="457200" y="4800601"/>
            <a:ext cx="175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Andries van Dam</a:t>
            </a:r>
            <a:r>
              <a:rPr lang="en-US" sz="1400" b="0" kern="12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rPr>
              <a:t>©</a:t>
            </a:r>
            <a:endParaRPr lang="en-US" sz="1400" b="0" kern="1200" baseline="30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57200" y="51435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7467600" y="4800600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fld id="{BBFE06A6-BD61-464C-AE0F-5694421A0E8E}" type="slidenum">
              <a:rPr lang="en-US" sz="1400" smtClean="0">
                <a:latin typeface="+mj-lt"/>
              </a:rPr>
              <a:pPr algn="r"/>
              <a:t>‹#›</a:t>
            </a:fld>
            <a:r>
              <a:rPr lang="en-US" sz="1400" dirty="0" smtClean="0">
                <a:latin typeface="+mj-lt"/>
              </a:rPr>
              <a:t>/42</a:t>
            </a:r>
            <a:endParaRPr lang="en-US" sz="1400" dirty="0"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latinLnBrk="0" hangingPunct="1">
        <a:spcBef>
          <a:spcPct val="0"/>
        </a:spcBef>
        <a:buNone/>
        <a:defRPr kumimoji="0" sz="2800" b="0" kern="1200" spc="0" baseline="0">
          <a:solidFill>
            <a:srgbClr val="920000"/>
          </a:solidFill>
          <a:latin typeface="+mj-lt"/>
          <a:ea typeface="+mj-ea"/>
          <a:cs typeface="Segoe UI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klardevelopment.com/graftext/wpf/3d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png"/><Relationship Id="rId4" Type="http://schemas.openxmlformats.org/officeDocument/2006/relationships/package" Target="../embeddings/Microsoft_Office_Word_Document1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lardevelopment.com/graftext/wpf/3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klardevelopment.com/graftext/wpf/3d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3D Graphics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Using OpenGL 3D</a:t>
            </a:r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599" y="800101"/>
            <a:ext cx="2843785" cy="205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794513"/>
            <a:ext cx="2749042" cy="204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25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Lambert light attenuation based on surface's angle to light </a:t>
            </a:r>
            <a:r>
              <a:rPr lang="en-US" dirty="0" smtClean="0"/>
              <a:t>source</a:t>
            </a:r>
            <a:endParaRPr lang="en-US" sz="2400" dirty="0"/>
          </a:p>
          <a:p>
            <a:r>
              <a:rPr lang="en-US" dirty="0"/>
              <a:t>Visualization of Lambert's law in 2D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Lighting (Illumination) </a:t>
            </a:r>
            <a:r>
              <a:rPr lang="en-US" dirty="0" smtClean="0"/>
              <a:t>Models (</a:t>
            </a:r>
            <a:r>
              <a:rPr lang="en-US" dirty="0"/>
              <a:t>2/2)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9645670"/>
              </p:ext>
            </p:extLst>
          </p:nvPr>
        </p:nvGraphicFramePr>
        <p:xfrm>
          <a:off x="6019800" y="1504950"/>
          <a:ext cx="1752600" cy="400463"/>
        </p:xfrm>
        <a:graphic>
          <a:graphicData uri="http://schemas.openxmlformats.org/presentationml/2006/ole">
            <p:oleObj spid="_x0000_s2452" name="Equation" r:id="rId4" imgW="787400" imgH="228600" progId="Equation.3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5943600" y="1797555"/>
            <a:ext cx="30940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Note: </a:t>
            </a:r>
            <a:r>
              <a:rPr lang="en-US" b="0" dirty="0" smtClean="0"/>
              <a:t>we will crudely approximate the intrinsic material properties of the object with RGB values. </a:t>
            </a:r>
            <a:r>
              <a:rPr lang="en-US" dirty="0" smtClean="0"/>
              <a:t>For example, the greater the R, the more reddish the object will appear under white light.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 smtClean="0"/>
              <a:t>In reality, need surface texture and wavelength-dependence</a:t>
            </a:r>
            <a:endParaRPr lang="en-US" sz="1500" b="0" dirty="0"/>
          </a:p>
        </p:txBody>
      </p:sp>
      <p:pic>
        <p:nvPicPr>
          <p:cNvPr id="2142" name="Picture 94" descr="C:\Users\Andy\Desktop\cs123\LambertAtThreePosition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657" r="495"/>
          <a:stretch/>
        </p:blipFill>
        <p:spPr bwMode="auto">
          <a:xfrm>
            <a:off x="1371600" y="2002998"/>
            <a:ext cx="4202965" cy="25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80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35736" y="1018094"/>
            <a:ext cx="4136264" cy="183940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Goal: finding color at each pixel, preferably w/o having to evaluate a full lighting model at each pixel</a:t>
            </a:r>
          </a:p>
          <a:p>
            <a:r>
              <a:rPr lang="en-US" dirty="0" smtClean="0"/>
              <a:t>First approach: Lambert's cosine law (flat/constant shading for whole facet)</a:t>
            </a:r>
          </a:p>
          <a:p>
            <a:pPr lvl="1"/>
            <a:r>
              <a:rPr lang="en-US" dirty="0" smtClean="0"/>
              <a:t>faceted appearance, perfect for this rectangular pyramid.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26736" y="1018094"/>
            <a:ext cx="4038600" cy="1600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What if we want to approximate a rounded object?</a:t>
            </a:r>
          </a:p>
          <a:p>
            <a:pPr lvl="1"/>
            <a:r>
              <a:rPr lang="en-US" dirty="0" smtClean="0"/>
              <a:t>Lambert-shaded, faceted; appearance is no longer ideal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402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Shading Rule (1/6)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1" y="2971801"/>
            <a:ext cx="1787028" cy="1360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990950"/>
            <a:ext cx="1597406" cy="135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1936" y="4432384"/>
            <a:ext cx="8458200" cy="338554"/>
          </a:xfrm>
          <a:prstGeom prst="rect">
            <a:avLst/>
          </a:prstGeom>
          <a:extLst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www.sklardevelopment.com/graftext/wpf/3d</a:t>
            </a:r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64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458200" cy="3657600"/>
          </a:xfrm>
        </p:spPr>
        <p:txBody>
          <a:bodyPr>
            <a:normAutofit/>
          </a:bodyPr>
          <a:lstStyle/>
          <a:p>
            <a:r>
              <a:rPr lang="en-US" sz="1800" dirty="0"/>
              <a:t>F</a:t>
            </a:r>
            <a:r>
              <a:rPr lang="en-US" sz="1800" dirty="0" smtClean="0"/>
              <a:t>irst solution: increase the number of polygons</a:t>
            </a:r>
          </a:p>
          <a:p>
            <a:r>
              <a:rPr lang="en-US" sz="1800" dirty="0" smtClean="0"/>
              <a:t>Better shape approximation, more expensive to render </a:t>
            </a:r>
            <a:endParaRPr lang="en-US" sz="1800" dirty="0"/>
          </a:p>
          <a:p>
            <a:r>
              <a:rPr lang="en-US" sz="1800" dirty="0" smtClean="0"/>
              <a:t>Ultimately, still faceted when rendered (higher poly count </a:t>
            </a:r>
            <a:r>
              <a:rPr lang="en-US" sz="1800" b="1" dirty="0" smtClean="0"/>
              <a:t>=&gt;</a:t>
            </a:r>
            <a:r>
              <a:rPr lang="en-US" sz="1800" dirty="0" smtClean="0"/>
              <a:t> less faceted)</a:t>
            </a:r>
          </a:p>
          <a:p>
            <a:r>
              <a:rPr lang="en-US" sz="1800" dirty="0"/>
              <a:t>A</a:t>
            </a:r>
            <a:r>
              <a:rPr lang="en-US" sz="1800" dirty="0" smtClean="0"/>
              <a:t>daptive meshing is an improvement - more polygons in areas of high curvature</a:t>
            </a:r>
          </a:p>
          <a:p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(2/6)</a:t>
            </a:r>
            <a:endParaRPr lang="en-US" dirty="0"/>
          </a:p>
        </p:txBody>
      </p:sp>
      <p:pic>
        <p:nvPicPr>
          <p:cNvPr id="8" name="Picture 2" descr="D:\docs\3dsMax\scenes\teapot_mesh_small.pn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533400" y="2039737"/>
            <a:ext cx="3616960" cy="2712720"/>
          </a:xfrm>
          <a:prstGeom prst="rect">
            <a:avLst/>
          </a:prstGeom>
          <a:extLst/>
        </p:spPr>
      </p:pic>
      <p:pic>
        <p:nvPicPr>
          <p:cNvPr id="9" name="Picture 3" descr="D:\docs\3dsMax\scenes\teapot_mesh_big.pn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4800600" y="2038350"/>
            <a:ext cx="3657600" cy="2743200"/>
          </a:xfrm>
          <a:prstGeom prst="rect">
            <a:avLst/>
          </a:prstGeom>
          <a:extLst/>
        </p:spPr>
      </p:pic>
      <p:sp>
        <p:nvSpPr>
          <p:cNvPr id="10" name="Right Arrow 9"/>
          <p:cNvSpPr/>
          <p:nvPr/>
        </p:nvSpPr>
        <p:spPr>
          <a:xfrm>
            <a:off x="4172223" y="3280820"/>
            <a:ext cx="534728" cy="3238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29887" y="42291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“Utah Teapot” by Martin Newell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20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65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 this: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ant this: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(3/6)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16263" t="40498" r="44650" b="21617"/>
          <a:stretch>
            <a:fillRect/>
          </a:stretch>
        </p:blipFill>
        <p:spPr bwMode="auto">
          <a:xfrm>
            <a:off x="3276600" y="1272118"/>
            <a:ext cx="2414514" cy="1471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308768" y="1780401"/>
            <a:ext cx="184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faceted shading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>
          <a:blip r:embed="rId4" cstate="print"/>
          <a:srcRect l="10271" t="28993" r="7996" b="11887"/>
          <a:stretch>
            <a:fillRect/>
          </a:stretch>
        </p:blipFill>
        <p:spPr bwMode="auto">
          <a:xfrm>
            <a:off x="3186890" y="3058583"/>
            <a:ext cx="2593933" cy="153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38480" y="3723501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smooth shading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798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Gouraud</a:t>
            </a:r>
            <a:r>
              <a:rPr lang="en-US" dirty="0" smtClean="0"/>
              <a:t> smooth shading</a:t>
            </a:r>
          </a:p>
          <a:p>
            <a:pPr lvl="1"/>
            <a:r>
              <a:rPr lang="en-US" dirty="0" smtClean="0"/>
              <a:t>compute lighting equation at each vertex of mesh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inearly interpolate vertex color values to get colors at all points</a:t>
            </a:r>
          </a:p>
          <a:p>
            <a:pPr lvl="2"/>
            <a:r>
              <a:rPr lang="en-US" b="1" dirty="0"/>
              <a:t>w</a:t>
            </a:r>
            <a:r>
              <a:rPr lang="en-US" b="1" dirty="0" smtClean="0"/>
              <a:t>eighted averaging</a:t>
            </a:r>
            <a:r>
              <a:rPr lang="en-US" dirty="0" smtClean="0"/>
              <a:t>: the closer the point is to a vertex, the more it is influenced by that vertex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/>
              <a:t>H</a:t>
            </a:r>
            <a:r>
              <a:rPr lang="en-US" b="1" dirty="0" smtClean="0"/>
              <a:t>ow do we determine vertex colors? Need a normal…</a:t>
            </a:r>
          </a:p>
          <a:p>
            <a:pPr lvl="2"/>
            <a:r>
              <a:rPr lang="en-US" dirty="0" smtClean="0"/>
              <a:t>Vertex </a:t>
            </a:r>
            <a:r>
              <a:rPr lang="en-US" dirty="0" err="1" smtClean="0"/>
              <a:t>normals</a:t>
            </a:r>
            <a:r>
              <a:rPr lang="en-US" dirty="0" smtClean="0"/>
              <a:t> are an artifice; the </a:t>
            </a:r>
            <a:r>
              <a:rPr lang="en-US" smtClean="0"/>
              <a:t>normal is mathematically </a:t>
            </a:r>
            <a:r>
              <a:rPr lang="en-US" dirty="0" smtClean="0"/>
              <a:t>undefined since a vertex is a discontinuity</a:t>
            </a:r>
          </a:p>
          <a:p>
            <a:pPr lvl="2"/>
            <a:r>
              <a:rPr lang="en-US" dirty="0"/>
              <a:t>w</a:t>
            </a:r>
            <a:r>
              <a:rPr lang="en-US" dirty="0" smtClean="0"/>
              <a:t>e hack around this by averaging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(4/6)</a:t>
            </a:r>
            <a:endParaRPr lang="en-US" dirty="0"/>
          </a:p>
        </p:txBody>
      </p: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181599" y="3269815"/>
            <a:ext cx="1615442" cy="1540987"/>
            <a:chOff x="4318977" y="4884212"/>
            <a:chExt cx="1964575" cy="252706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318977" y="4884212"/>
              <a:ext cx="1964575" cy="182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4689151" y="6805612"/>
              <a:ext cx="1142767" cy="605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Smooth</a:t>
              </a:r>
            </a:p>
          </p:txBody>
        </p:sp>
      </p:grp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5181599" y="1128532"/>
            <a:ext cx="1615441" cy="1543512"/>
            <a:chOff x="1041049" y="4839875"/>
            <a:chExt cx="2003854" cy="2584049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1049" y="4839875"/>
              <a:ext cx="2003854" cy="1836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7"/>
            <p:cNvSpPr txBox="1">
              <a:spLocks noChangeArrowheads="1"/>
            </p:cNvSpPr>
            <p:nvPr/>
          </p:nvSpPr>
          <p:spPr bwMode="auto">
            <a:xfrm>
              <a:off x="1414477" y="6805612"/>
              <a:ext cx="1169195" cy="61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/>
                <a:t>Faceted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023603" y="1143001"/>
            <a:ext cx="2120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1" dirty="0" smtClean="0"/>
              <a:t>The normal at a vertex is the same as the plane normal. Therefore, each vertex has as many </a:t>
            </a:r>
            <a:r>
              <a:rPr lang="en-US" sz="1400" b="0" i="1" dirty="0" err="1" smtClean="0"/>
              <a:t>normals</a:t>
            </a:r>
            <a:r>
              <a:rPr lang="en-US" sz="1400" b="0" i="1" dirty="0" smtClean="0"/>
              <a:t> as the number of planes it helps define.</a:t>
            </a:r>
            <a:endParaRPr lang="en-US" sz="1400" b="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67525" y="3513520"/>
            <a:ext cx="22764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</a:t>
            </a:r>
            <a:r>
              <a:rPr lang="en-US" sz="1400" b="0" i="1" dirty="0" smtClean="0"/>
              <a:t>nly one vertex normal per vertex</a:t>
            </a:r>
            <a:r>
              <a:rPr lang="en-US" sz="1400" b="0" i="1" dirty="0"/>
              <a:t>; average of face </a:t>
            </a:r>
            <a:r>
              <a:rPr lang="en-US" sz="1400" b="0" i="1" dirty="0" err="1"/>
              <a:t>normals</a:t>
            </a:r>
            <a:r>
              <a:rPr lang="en-US" sz="1400" b="0" i="1" dirty="0"/>
              <a:t> of </a:t>
            </a:r>
            <a:r>
              <a:rPr lang="en-US" sz="1400" b="0" i="1" dirty="0" smtClean="0"/>
              <a:t> the faces the vertex is </a:t>
            </a:r>
            <a:r>
              <a:rPr lang="en-US" sz="1400" b="0" i="1" dirty="0"/>
              <a:t>part of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08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ndy\Desktop\cs123\vertexnormal2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7200"/>
            <a:ext cx="3429000" cy="12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ndy\Desktop\cs123\vertexnormal3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50626"/>
            <a:ext cx="2483334" cy="19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normals</a:t>
            </a:r>
            <a:endParaRPr lang="en-US" dirty="0" smtClean="0"/>
          </a:p>
          <a:p>
            <a:pPr lvl="1"/>
            <a:r>
              <a:rPr lang="en-US" dirty="0" smtClean="0"/>
              <a:t>if vertex used by only one face, normal is set to face's normal</a:t>
            </a:r>
          </a:p>
          <a:p>
            <a:pPr lvl="2"/>
            <a:r>
              <a:rPr lang="en-US" dirty="0" smtClean="0"/>
              <a:t>typically computed from the plane equation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therwise, normal is set to average of normals of all faces sharing it</a:t>
            </a:r>
          </a:p>
          <a:p>
            <a:pPr lvl="1"/>
            <a:r>
              <a:rPr lang="en-US" dirty="0" smtClean="0"/>
              <a:t>if mesh is not too coarse, vertex normal is a decent approximation to the normal of modeled surface closest to that vertex</a:t>
            </a:r>
          </a:p>
          <a:p>
            <a:pPr lvl="1"/>
            <a:r>
              <a:rPr lang="en-US" dirty="0" smtClean="0"/>
              <a:t>adaptive meshing adds more triangles in areas with rapid changes in curvature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(5/6)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1" y="1371601"/>
            <a:ext cx="269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 curve approximation</a:t>
            </a:r>
          </a:p>
          <a:p>
            <a:r>
              <a:rPr lang="en-US" dirty="0" smtClean="0"/>
              <a:t>(vertex </a:t>
            </a:r>
            <a:r>
              <a:rPr lang="en-US" dirty="0" err="1" smtClean="0"/>
              <a:t>normals</a:t>
            </a:r>
            <a:r>
              <a:rPr lang="en-US" dirty="0" smtClean="0"/>
              <a:t> in </a:t>
            </a:r>
            <a:r>
              <a:rPr lang="en-US" dirty="0" smtClean="0">
                <a:solidFill>
                  <a:srgbClr val="00B050"/>
                </a:solidFill>
              </a:rPr>
              <a:t>green</a:t>
            </a:r>
            <a:r>
              <a:rPr lang="en-US" dirty="0" smtClean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TextBox 15"/>
              <p:cNvSpPr txBox="1"/>
              <p:nvPr/>
            </p:nvSpPr>
            <p:spPr>
              <a:xfrm>
                <a:off x="7490016" y="3060785"/>
                <a:ext cx="15391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0" dirty="0" smtClean="0">
                        <a:latin typeface="Cambria Math"/>
                      </a:rPr>
                      <m:t>3</m:t>
                    </m:r>
                    <m:r>
                      <m:rPr>
                        <m:sty m:val="p"/>
                      </m:rPr>
                      <a:rPr lang="en-US" sz="1600" i="0" dirty="0" smtClean="0">
                        <a:latin typeface="Cambria Math"/>
                      </a:rPr>
                      <m:t>D</m:t>
                    </m:r>
                  </m:oMath>
                </a14:m>
                <a:r>
                  <a:rPr lang="en-US" sz="1600" dirty="0" smtClean="0"/>
                  <a:t> mesh approximation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016" y="3060785"/>
                <a:ext cx="1539159" cy="58477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l="-2381" t="-4167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652032" y="2034723"/>
            <a:ext cx="257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/>
              <a:t>Vertex normals shown in color, face normals in black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00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914400"/>
            <a:ext cx="8656320" cy="42862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Programmable OpenGL API doesn’t provide any lighting or shading. Use shaders to implement lighting and shading model of your choice (We give you these for now).</a:t>
            </a:r>
          </a:p>
          <a:p>
            <a:pPr lvl="1"/>
            <a:r>
              <a:rPr lang="en-US" dirty="0" smtClean="0"/>
              <a:t>to get flat shading, specify the same surface normal for vertices of the same facet </a:t>
            </a:r>
            <a:br>
              <a:rPr lang="en-US" dirty="0" smtClean="0"/>
            </a:br>
            <a:r>
              <a:rPr lang="en-US" dirty="0" smtClean="0"/>
              <a:t>(each vertex gets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err="1" smtClean="0"/>
              <a:t>normals</a:t>
            </a:r>
            <a:r>
              <a:rPr lang="en-US" dirty="0" smtClean="0"/>
              <a:t>, where </a:t>
            </a:r>
            <a:r>
              <a:rPr lang="en-US" i="1" dirty="0" smtClean="0"/>
              <a:t>n</a:t>
            </a:r>
            <a:r>
              <a:rPr lang="en-US" dirty="0" smtClean="0"/>
              <a:t> is the number of facets it is a part of)</a:t>
            </a:r>
          </a:p>
          <a:p>
            <a:pPr lvl="1"/>
            <a:r>
              <a:rPr lang="en-US" dirty="0" smtClean="0"/>
              <a:t>to get smooth shading, you must specify a single shared normal for each (shared) vertex in the object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Shading Rule (6/6)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5410200" y="2838914"/>
            <a:ext cx="1615442" cy="1540987"/>
            <a:chOff x="4318977" y="4884212"/>
            <a:chExt cx="1964575" cy="252706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4318977" y="4884212"/>
              <a:ext cx="1964575" cy="182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4689151" y="6805612"/>
              <a:ext cx="1142767" cy="605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/>
                <a:t>Smooth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1905000" y="2854960"/>
            <a:ext cx="1615441" cy="1543512"/>
            <a:chOff x="1041049" y="4839875"/>
            <a:chExt cx="2003854" cy="2584049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41049" y="4839875"/>
              <a:ext cx="2003854" cy="1836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17"/>
            <p:cNvSpPr txBox="1">
              <a:spLocks noChangeArrowheads="1"/>
            </p:cNvSpPr>
            <p:nvPr/>
          </p:nvSpPr>
          <p:spPr bwMode="auto">
            <a:xfrm>
              <a:off x="1414477" y="6805612"/>
              <a:ext cx="1169195" cy="618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/>
                <a:t>Faceted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84698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Interpolation vs Flat Shading Summary</a:t>
            </a:r>
            <a:endParaRPr lang="en-US" dirty="0"/>
          </a:p>
        </p:txBody>
      </p:sp>
      <p:pic>
        <p:nvPicPr>
          <p:cNvPr id="4098" name="Picture 2" descr="C:\Users\Andy\Desktop\cs123\flat-vs-gour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23950"/>
            <a:ext cx="5987429" cy="337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8001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703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Sending vertex normal to the shader requires a small extension to the way we specify vertices</a:t>
            </a:r>
          </a:p>
          <a:p>
            <a:r>
              <a:rPr lang="en-US" dirty="0" smtClean="0"/>
              <a:t>Each vertex is now a position plus a normal, e.g., 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vertexData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-1, 0,  0,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Position 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0, 0, -1,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Normal 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1, 0,  0,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Position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1, 0,  0,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Normal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 };</a:t>
            </a:r>
          </a:p>
          <a:p>
            <a:r>
              <a:rPr lang="en-US" dirty="0" err="1" smtClean="0"/>
              <a:t>Normals</a:t>
            </a:r>
            <a:r>
              <a:rPr lang="en-US" dirty="0" smtClean="0"/>
              <a:t> needn’t be axis-aligned, of course…</a:t>
            </a:r>
          </a:p>
          <a:p>
            <a:r>
              <a:rPr lang="en-US" dirty="0" smtClean="0"/>
              <a:t>For flat shading a shared vertex has as many (position, normal) entries as the facets it’s a part of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Normals</a:t>
            </a:r>
            <a:r>
              <a:rPr lang="en-US" dirty="0" smtClean="0"/>
              <a:t>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3123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71475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Enable the normal attribute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glEnableVertexAttribArray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(&lt;normal identifier&gt;);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Make two calls to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glVertexAttribPointer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instead of one (like in 2D), one for positions and one for </a:t>
            </a:r>
            <a:r>
              <a:rPr lang="en-US" dirty="0" err="1" smtClean="0">
                <a:cs typeface="Consolas" panose="020B0609020204030204" pitchFamily="49" charset="0"/>
              </a:rPr>
              <a:t>normals</a:t>
            </a:r>
            <a:r>
              <a:rPr lang="en-US" dirty="0" smtClean="0">
                <a:cs typeface="Consolas" panose="020B0609020204030204" pitchFamily="49" charset="0"/>
              </a:rPr>
              <a:t>. We must adjust some parameters:</a:t>
            </a: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size</a:t>
            </a:r>
            <a:r>
              <a:rPr lang="en-US" dirty="0" smtClean="0">
                <a:cs typeface="Consolas" panose="020B0609020204030204" pitchFamily="49" charset="0"/>
              </a:rPr>
              <a:t> parameter is now 3 since we have 3 elements per vector</a:t>
            </a: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stride</a:t>
            </a:r>
            <a:r>
              <a:rPr lang="en-US" dirty="0" smtClean="0">
                <a:cs typeface="Consolas" panose="020B0609020204030204" pitchFamily="49" charset="0"/>
              </a:rPr>
              <a:t> specifies how far apart values of the same type (position/normal) are in our array (in </a:t>
            </a:r>
            <a:r>
              <a:rPr lang="en-US" b="1" dirty="0" smtClean="0">
                <a:cs typeface="Consolas" panose="020B0609020204030204" pitchFamily="49" charset="0"/>
              </a:rPr>
              <a:t>bytes</a:t>
            </a:r>
            <a:r>
              <a:rPr lang="en-US" dirty="0" smtClean="0">
                <a:cs typeface="Consolas" panose="020B0609020204030204" pitchFamily="49" charset="0"/>
              </a:rPr>
              <a:t>). Here stride is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6*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smtClean="0">
                <a:cs typeface="Consolas" panose="020B0609020204030204" pitchFamily="49" charset="0"/>
              </a:rPr>
              <a:t>for both position and normal (the first element of each position/normal is 6 floats away from the next position/normal).</a:t>
            </a: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pointer</a:t>
            </a:r>
            <a:r>
              <a:rPr lang="en-US" dirty="0" smtClean="0">
                <a:cs typeface="Consolas" panose="020B0609020204030204" pitchFamily="49" charset="0"/>
              </a:rPr>
              <a:t> is still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(void*)0 </a:t>
            </a:r>
            <a:r>
              <a:rPr lang="en-US" dirty="0" smtClean="0">
                <a:cs typeface="Consolas" panose="020B0609020204030204" pitchFamily="49" charset="0"/>
              </a:rPr>
              <a:t>for position, and is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(void*)(3*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 smtClean="0">
                <a:cs typeface="Consolas" panose="020B0609020204030204" pitchFamily="49" charset="0"/>
              </a:rPr>
              <a:t>for </a:t>
            </a:r>
            <a:r>
              <a:rPr lang="en-US" dirty="0" err="1" smtClean="0">
                <a:cs typeface="Consolas" panose="020B0609020204030204" pitchFamily="49" charset="0"/>
              </a:rPr>
              <a:t>normals</a:t>
            </a:r>
            <a:r>
              <a:rPr lang="en-US" dirty="0" smtClean="0">
                <a:cs typeface="Consolas" panose="020B0609020204030204" pitchFamily="49" charset="0"/>
              </a:rPr>
              <a:t>. First position starts 0 bytes into the array, first normal starts 3 floats into the array </a:t>
            </a:r>
            <a:r>
              <a:rPr lang="en-US" dirty="0">
                <a:cs typeface="Consolas" panose="020B0609020204030204" pitchFamily="49" charset="0"/>
              </a:rPr>
              <a:t>(use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cs typeface="Consolas" panose="020B0609020204030204" pitchFamily="49" charset="0"/>
              </a:rPr>
              <a:t>to get bytes in a float) </a:t>
            </a:r>
            <a:r>
              <a:rPr lang="en-US" dirty="0" smtClean="0">
                <a:cs typeface="Consolas" panose="020B0609020204030204" pitchFamily="49" charset="0"/>
              </a:rPr>
              <a:t>.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glDrawArrays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(GL_TRIANGLES, 0, &lt;number of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tri’s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&gt;) </a:t>
            </a:r>
            <a:r>
              <a:rPr lang="en-US" dirty="0" smtClean="0">
                <a:cs typeface="Consolas" panose="020B0609020204030204" pitchFamily="49" charset="0"/>
              </a:rPr>
              <a:t>replaces our 2D draw call. Now we’re drawing triangles instead of quads. Remember to bind the VAO before drawing and unbind it after.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Vertex </a:t>
            </a:r>
            <a:r>
              <a:rPr lang="en-US" dirty="0" err="1" smtClean="0"/>
              <a:t>Normals</a:t>
            </a:r>
            <a:r>
              <a:rPr lang="en-US" dirty="0" smtClean="0"/>
              <a:t>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9927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49"/>
            <a:ext cx="8229600" cy="371236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Mesh objects </a:t>
            </a:r>
            <a:r>
              <a:rPr lang="en-US" sz="2400" dirty="0" smtClean="0"/>
              <a:t>with </a:t>
            </a:r>
            <a:r>
              <a:rPr lang="en-US" sz="2400" dirty="0"/>
              <a:t>3D polygons </a:t>
            </a:r>
            <a:r>
              <a:rPr lang="en-US" sz="2400" dirty="0" smtClean="0"/>
              <a:t>(triangles or quads usually)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Apply material properties to each object </a:t>
            </a:r>
            <a:endParaRPr lang="en-US" sz="2400" dirty="0" smtClean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Texture-map polygons as needed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Light scene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Place camera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Render each polygon</a:t>
            </a:r>
            <a:endParaRPr lang="en-US" sz="2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Enjoy the view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Classical </a:t>
            </a:r>
            <a:r>
              <a:rPr lang="en-US" dirty="0" smtClean="0"/>
              <a:t>Polygon Graphics (H/W) Pipeline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96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2976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VBO is a byte array, we’re only going to use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GL_FLOAT</a:t>
            </a:r>
            <a:r>
              <a:rPr lang="en-US" dirty="0" smtClean="0"/>
              <a:t> when using the VBO, so we can think of it as a float array. Remember to use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smtClean="0"/>
              <a:t>when byte values are needed.</a:t>
            </a:r>
          </a:p>
          <a:p>
            <a:endParaRPr lang="en-US" dirty="0"/>
          </a:p>
          <a:p>
            <a:r>
              <a:rPr lang="en-US" dirty="0" smtClean="0"/>
              <a:t>VAO holds our representation of the 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VBOs and VAOs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545382" y="2099796"/>
            <a:ext cx="7758952" cy="290606"/>
            <a:chOff x="545382" y="2099796"/>
            <a:chExt cx="7758952" cy="290606"/>
          </a:xfrm>
        </p:grpSpPr>
        <p:grpSp>
          <p:nvGrpSpPr>
            <p:cNvPr id="44" name="Group 43"/>
            <p:cNvGrpSpPr/>
            <p:nvPr/>
          </p:nvGrpSpPr>
          <p:grpSpPr>
            <a:xfrm>
              <a:off x="545382" y="2099796"/>
              <a:ext cx="7758952" cy="290606"/>
              <a:chOff x="578224" y="1512794"/>
              <a:chExt cx="7758952" cy="29060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78224" y="1512794"/>
                <a:ext cx="7758952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78225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0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65188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352151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39114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26077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13040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87630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274593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656244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8</a:t>
                </a:r>
                <a:endParaRPr lang="en-US" sz="14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043207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9</a:t>
                </a:r>
                <a:endParaRPr lang="en-US" sz="14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24858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10</a:t>
                </a:r>
                <a:endParaRPr lang="en-US" sz="1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479466" y="1512794"/>
                <a:ext cx="857710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800921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11</a:t>
                </a:r>
                <a:endParaRPr lang="en-US" sz="14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182572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12</a:t>
                </a:r>
                <a:endParaRPr lang="en-US" sz="14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568751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13</a:t>
                </a:r>
                <a:endParaRPr lang="en-US" sz="14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950402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14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336581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15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718232" y="1512794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16</a:t>
                </a:r>
                <a:endParaRPr lang="en-US" sz="1400" dirty="0"/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7066310" y="2099796"/>
              <a:ext cx="386963" cy="2906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17</a:t>
              </a:r>
              <a:endParaRPr lang="en-US" sz="14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45382" y="3613897"/>
            <a:ext cx="7758952" cy="290606"/>
            <a:chOff x="545382" y="3613897"/>
            <a:chExt cx="7758952" cy="290606"/>
          </a:xfrm>
        </p:grpSpPr>
        <p:grpSp>
          <p:nvGrpSpPr>
            <p:cNvPr id="45" name="Group 44"/>
            <p:cNvGrpSpPr/>
            <p:nvPr/>
          </p:nvGrpSpPr>
          <p:grpSpPr>
            <a:xfrm>
              <a:off x="545382" y="3613897"/>
              <a:ext cx="7758952" cy="290606"/>
              <a:chOff x="578224" y="3099547"/>
              <a:chExt cx="7758952" cy="29060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578224" y="3099547"/>
                <a:ext cx="7758952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78225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0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65188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352151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739114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26077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13040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887630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74593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656244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8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043207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9</a:t>
                </a:r>
                <a:endParaRPr lang="en-US" sz="14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424858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10</a:t>
                </a:r>
                <a:endParaRPr lang="en-US" sz="1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495130" y="3099547"/>
                <a:ext cx="842046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00921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11</a:t>
                </a:r>
                <a:endParaRPr lang="en-US" sz="1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182572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12</a:t>
                </a:r>
                <a:endParaRPr lang="en-US" sz="1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68751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13</a:t>
                </a:r>
                <a:endParaRPr lang="en-US" sz="1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950402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14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36581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15</a:t>
                </a:r>
                <a:endParaRPr lang="en-US" sz="1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718232" y="3099547"/>
                <a:ext cx="386963" cy="2906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16</a:t>
                </a:r>
                <a:endParaRPr lang="en-US" sz="1400" dirty="0"/>
              </a:p>
            </p:txBody>
          </p:sp>
        </p:grpSp>
        <p:sp>
          <p:nvSpPr>
            <p:cNvPr id="77" name="Rectangle 76"/>
            <p:cNvSpPr/>
            <p:nvPr/>
          </p:nvSpPr>
          <p:spPr>
            <a:xfrm>
              <a:off x="7073839" y="3613897"/>
              <a:ext cx="386963" cy="29060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17</a:t>
              </a:r>
              <a:endParaRPr lang="en-US" sz="1400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06568" y="2752512"/>
            <a:ext cx="7836322" cy="1933289"/>
            <a:chOff x="206568" y="2752512"/>
            <a:chExt cx="7836322" cy="1933289"/>
          </a:xfrm>
        </p:grpSpPr>
        <p:grpSp>
          <p:nvGrpSpPr>
            <p:cNvPr id="51" name="Group 50"/>
            <p:cNvGrpSpPr/>
            <p:nvPr/>
          </p:nvGrpSpPr>
          <p:grpSpPr>
            <a:xfrm>
              <a:off x="545382" y="3157608"/>
              <a:ext cx="1160890" cy="447979"/>
              <a:chOff x="545382" y="3157608"/>
              <a:chExt cx="1160890" cy="447979"/>
            </a:xfrm>
          </p:grpSpPr>
          <p:sp>
            <p:nvSpPr>
              <p:cNvPr id="46" name="Left Brace 45"/>
              <p:cNvSpPr/>
              <p:nvPr/>
            </p:nvSpPr>
            <p:spPr>
              <a:xfrm rot="5400000">
                <a:off x="1015917" y="2915232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Position 1</a:t>
                </a:r>
                <a:endParaRPr lang="en-US" sz="12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12622" y="3157608"/>
              <a:ext cx="1142166" cy="447979"/>
              <a:chOff x="545382" y="3157608"/>
              <a:chExt cx="1160890" cy="447979"/>
            </a:xfrm>
          </p:grpSpPr>
          <p:sp>
            <p:nvSpPr>
              <p:cNvPr id="53" name="Left Brace 52"/>
              <p:cNvSpPr/>
              <p:nvPr/>
            </p:nvSpPr>
            <p:spPr>
              <a:xfrm rot="5400000">
                <a:off x="1015917" y="2915232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extBox 53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Normal 1</a:t>
                </a:r>
                <a:endParaRPr lang="en-US" sz="1200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864171" y="3153526"/>
              <a:ext cx="1149225" cy="447980"/>
              <a:chOff x="545383" y="3157608"/>
              <a:chExt cx="1160890" cy="447980"/>
            </a:xfrm>
          </p:grpSpPr>
          <p:sp>
            <p:nvSpPr>
              <p:cNvPr id="56" name="Left Brace 55"/>
              <p:cNvSpPr/>
              <p:nvPr/>
            </p:nvSpPr>
            <p:spPr>
              <a:xfrm rot="5400000">
                <a:off x="1015918" y="2915233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Position 2</a:t>
                </a:r>
                <a:endParaRPr lang="en-US" sz="1200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006271" y="3157637"/>
              <a:ext cx="1149225" cy="447979"/>
              <a:chOff x="545382" y="3157608"/>
              <a:chExt cx="1160890" cy="447979"/>
            </a:xfrm>
          </p:grpSpPr>
          <p:sp>
            <p:nvSpPr>
              <p:cNvPr id="59" name="Left Brace 58"/>
              <p:cNvSpPr/>
              <p:nvPr/>
            </p:nvSpPr>
            <p:spPr>
              <a:xfrm rot="5400000">
                <a:off x="1015917" y="2915232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Normal 2</a:t>
                </a:r>
                <a:endParaRPr lang="en-US" sz="1200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155298" y="3153526"/>
              <a:ext cx="1149225" cy="447980"/>
              <a:chOff x="545383" y="3157608"/>
              <a:chExt cx="1160890" cy="447980"/>
            </a:xfrm>
          </p:grpSpPr>
          <p:sp>
            <p:nvSpPr>
              <p:cNvPr id="71" name="Left Brace 70"/>
              <p:cNvSpPr/>
              <p:nvPr/>
            </p:nvSpPr>
            <p:spPr>
              <a:xfrm rot="5400000">
                <a:off x="1015918" y="2915233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Position 3</a:t>
                </a:r>
                <a:endParaRPr lang="en-US" sz="1200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297398" y="3157637"/>
              <a:ext cx="1149225" cy="447979"/>
              <a:chOff x="545382" y="3157608"/>
              <a:chExt cx="1160890" cy="447979"/>
            </a:xfrm>
          </p:grpSpPr>
          <p:sp>
            <p:nvSpPr>
              <p:cNvPr id="74" name="Left Brace 73"/>
              <p:cNvSpPr/>
              <p:nvPr/>
            </p:nvSpPr>
            <p:spPr>
              <a:xfrm rot="5400000">
                <a:off x="1015917" y="2915232"/>
                <a:ext cx="219820" cy="116089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689555" y="3157608"/>
                <a:ext cx="878895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Normal 3</a:t>
                </a:r>
                <a:endParaRPr lang="en-US" sz="1200" dirty="0"/>
              </a:p>
            </p:txBody>
          </p:sp>
        </p:grpSp>
        <p:sp>
          <p:nvSpPr>
            <p:cNvPr id="80" name="Left Brace 79"/>
            <p:cNvSpPr/>
            <p:nvPr/>
          </p:nvSpPr>
          <p:spPr>
            <a:xfrm rot="5400000">
              <a:off x="3924188" y="-358104"/>
              <a:ext cx="164603" cy="69222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3542791" y="2752512"/>
              <a:ext cx="152671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Triangle 1</a:t>
              </a:r>
              <a:endParaRPr lang="en-US" sz="1400" dirty="0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V="1">
              <a:off x="545380" y="3904503"/>
              <a:ext cx="0" cy="5531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 bwMode="auto">
            <a:xfrm>
              <a:off x="206568" y="4400550"/>
              <a:ext cx="227363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Position Pointer: 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(void *)0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1706272" y="3904503"/>
              <a:ext cx="0" cy="324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 bwMode="auto">
            <a:xfrm>
              <a:off x="796012" y="4156902"/>
              <a:ext cx="366803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Normal Pointer: 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(void *)(3*</a:t>
              </a:r>
              <a:r>
                <a:rPr lang="en-US" sz="1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GLfloat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0" name="Left Bracket 89"/>
            <p:cNvSpPr/>
            <p:nvPr/>
          </p:nvSpPr>
          <p:spPr>
            <a:xfrm rot="16200000">
              <a:off x="5052391" y="2904769"/>
              <a:ext cx="206012" cy="229825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Left Bracket 90"/>
            <p:cNvSpPr/>
            <p:nvPr/>
          </p:nvSpPr>
          <p:spPr>
            <a:xfrm rot="16200000">
              <a:off x="6145076" y="2954084"/>
              <a:ext cx="304644" cy="2298252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 flipH="1" flipV="1">
              <a:off x="4972051" y="4156902"/>
              <a:ext cx="325970" cy="30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91" idx="1"/>
            </p:cNvCxnSpPr>
            <p:nvPr/>
          </p:nvCxnSpPr>
          <p:spPr>
            <a:xfrm flipV="1">
              <a:off x="5982244" y="4255532"/>
              <a:ext cx="315154" cy="202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 bwMode="auto">
            <a:xfrm>
              <a:off x="4464049" y="4408802"/>
              <a:ext cx="357884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Stride: 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(void *)(6*</a:t>
              </a:r>
              <a:r>
                <a:rPr lang="en-US" sz="1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sizeof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2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GLfloat</a:t>
              </a:r>
              <a:r>
                <a:rPr lang="en-US" sz="12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>
              <a:off x="1343384" y="3044894"/>
              <a:ext cx="367590" cy="4467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1710974" y="3044894"/>
              <a:ext cx="262163" cy="438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 bwMode="auto">
            <a:xfrm>
              <a:off x="1375362" y="2809574"/>
              <a:ext cx="128664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size (3)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414552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686800" cy="3886200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Non-geometric lights:</a:t>
            </a:r>
          </a:p>
          <a:p>
            <a:pPr lvl="1"/>
            <a:r>
              <a:rPr lang="en-US" sz="1600" dirty="0" smtClean="0"/>
              <a:t>Ambient:  crude approximation to inter-object (“global”) reflection, all surfaces receive same light intensity.  Allows all facets to be minimally visible</a:t>
            </a:r>
          </a:p>
          <a:p>
            <a:pPr lvl="1"/>
            <a:r>
              <a:rPr lang="en-US" sz="1600" dirty="0" smtClean="0"/>
              <a:t>Directional: illuminates all objects equally from a given direction; light rays are parallel (models sun, sufficiently far away) </a:t>
            </a:r>
          </a:p>
          <a:p>
            <a:r>
              <a:rPr lang="en-US" sz="1600" b="1" dirty="0" smtClean="0"/>
              <a:t>Geometric lights:</a:t>
            </a:r>
          </a:p>
          <a:p>
            <a:pPr lvl="1"/>
            <a:r>
              <a:rPr lang="en-US" sz="1600" dirty="0" smtClean="0"/>
              <a:t>Point: Originates from single point, spreads outward equally in all directions</a:t>
            </a:r>
          </a:p>
          <a:p>
            <a:pPr lvl="1"/>
            <a:r>
              <a:rPr lang="en-US" sz="1600" dirty="0" smtClean="0"/>
              <a:t>Spotlight: Originates from single point, spreads outward inside cone’s directions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pSp>
        <p:nvGrpSpPr>
          <p:cNvPr id="8" name="Group 11"/>
          <p:cNvGrpSpPr>
            <a:grpSpLocks/>
          </p:cNvGrpSpPr>
          <p:nvPr/>
        </p:nvGrpSpPr>
        <p:grpSpPr bwMode="auto">
          <a:xfrm>
            <a:off x="4200673" y="3451845"/>
            <a:ext cx="1028700" cy="1094480"/>
            <a:chOff x="2866444" y="5221506"/>
            <a:chExt cx="1255481" cy="1779931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66444" y="5221506"/>
              <a:ext cx="1255481" cy="1260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3064248" y="6400800"/>
              <a:ext cx="859874" cy="600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Point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(Illumination, Lighting) Model (1/8)</a:t>
            </a:r>
            <a:endParaRPr lang="en-US" dirty="0"/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1489824" y="3628253"/>
            <a:ext cx="1274516" cy="848955"/>
            <a:chOff x="733192" y="5418924"/>
            <a:chExt cx="1549375" cy="155169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38186" y="5418924"/>
              <a:ext cx="1139387" cy="913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>
              <a:off x="733192" y="6295567"/>
              <a:ext cx="1549375" cy="67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Directional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6081822" y="3456801"/>
            <a:ext cx="1943100" cy="1113401"/>
            <a:chOff x="4368800" y="4940300"/>
            <a:chExt cx="2273300" cy="2013130"/>
          </a:xfrm>
        </p:grpSpPr>
        <p:pic>
          <p:nvPicPr>
            <p:cNvPr id="12" name="Picture 29" descr="pic2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68800" y="6007100"/>
              <a:ext cx="2273300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88"/>
            <p:cNvGrpSpPr>
              <a:grpSpLocks/>
            </p:cNvGrpSpPr>
            <p:nvPr/>
          </p:nvGrpSpPr>
          <p:grpSpPr bwMode="auto">
            <a:xfrm>
              <a:off x="4876535" y="4940300"/>
              <a:ext cx="1359165" cy="2013130"/>
              <a:chOff x="4876535" y="4940300"/>
              <a:chExt cx="1359165" cy="2013130"/>
            </a:xfrm>
          </p:grpSpPr>
          <p:sp>
            <p:nvSpPr>
              <p:cNvPr id="14" name="TextBox 9"/>
              <p:cNvSpPr txBox="1">
                <a:spLocks noChangeArrowheads="1"/>
              </p:cNvSpPr>
              <p:nvPr/>
            </p:nvSpPr>
            <p:spPr bwMode="auto">
              <a:xfrm>
                <a:off x="4876535" y="6285644"/>
                <a:ext cx="1253149" cy="6677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Spotlight</a:t>
                </a:r>
              </a:p>
            </p:txBody>
          </p:sp>
          <p:cxnSp>
            <p:nvCxnSpPr>
              <p:cNvPr id="15" name="Straight Connector 14"/>
              <p:cNvCxnSpPr>
                <a:stCxn id="17" idx="2"/>
              </p:cNvCxnSpPr>
              <p:nvPr/>
            </p:nvCxnSpPr>
            <p:spPr>
              <a:xfrm rot="10800000" flipH="1">
                <a:off x="4889500" y="4953000"/>
                <a:ext cx="647700" cy="12763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7" idx="6"/>
              </p:cNvCxnSpPr>
              <p:nvPr/>
            </p:nvCxnSpPr>
            <p:spPr>
              <a:xfrm rot="16200000" flipH="1">
                <a:off x="5241922" y="5235578"/>
                <a:ext cx="1289056" cy="6985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4889500" y="6096006"/>
                <a:ext cx="1346200" cy="26670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rot="5400000">
                <a:off x="5105399" y="5092702"/>
                <a:ext cx="584203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5397498" y="5092702"/>
                <a:ext cx="622303" cy="317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Arc 19"/>
              <p:cNvSpPr/>
              <p:nvPr/>
            </p:nvSpPr>
            <p:spPr>
              <a:xfrm flipV="1">
                <a:off x="5295900" y="5321302"/>
                <a:ext cx="508000" cy="228601"/>
              </a:xfrm>
              <a:prstGeom prst="arc">
                <a:avLst>
                  <a:gd name="adj1" fmla="val 10800000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rot="5400000">
                <a:off x="5086348" y="5200652"/>
                <a:ext cx="685803" cy="215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5164136" y="5353052"/>
                <a:ext cx="773116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16200000" flipH="1">
                <a:off x="5314948" y="5162552"/>
                <a:ext cx="685803" cy="2667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5130798" y="5283202"/>
                <a:ext cx="749304" cy="63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6200000" flipH="1">
                <a:off x="5251448" y="5302252"/>
                <a:ext cx="685803" cy="635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5438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28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67070"/>
            <a:ext cx="8686800" cy="3771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ambient term is specified as RGB(A). Use glUniform4f to provide optional alpha value</a:t>
            </a:r>
          </a:p>
          <a:p>
            <a:pPr marL="0" indent="0"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glUniform3f(&lt;Ambient Identifier&gt;, 0.2, 0.2, 0.2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endParaRPr lang="en-US" sz="13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3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vectors are XYZW quadruple, w = homogeneous coordinate (see Transformations lecture)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if no need for homogenous coordinate, use glUniform3f instead</a:t>
            </a:r>
            <a:endParaRPr lang="en-US" sz="13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glUniform3f(&lt;Position Identifier&gt;, 10.0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, 5.0,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8.0</a:t>
            </a:r>
            <a:r>
              <a:rPr lang="en-US" sz="1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glUniform3f(&lt;Direction Identifier&gt;, 1.0, 2.0, 3.0 );</a:t>
            </a:r>
          </a:p>
          <a:p>
            <a:pPr marL="0" indent="0">
              <a:buNone/>
            </a:pPr>
            <a:r>
              <a:rPr lang="en-US" sz="13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/>
            </a:r>
            <a:br>
              <a:rPr lang="en-US" sz="13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13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If our shader supports multiple types of lights, specify an integer constant to describe // type of light</a:t>
            </a:r>
          </a:p>
          <a:p>
            <a:pPr marL="0" indent="0"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glUniform1i(&lt;Type Identifier&gt;, POINT_LIGHT_TYPE);</a:t>
            </a:r>
          </a:p>
          <a:p>
            <a:pPr marL="0" indent="0"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300" dirty="0" smtClean="0">
                <a:latin typeface="Consolas" pitchFamily="49" charset="0"/>
                <a:cs typeface="Consolas" pitchFamily="49" charset="0"/>
              </a:rPr>
            </a:br>
            <a:r>
              <a:rPr lang="en-US" sz="13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To use a directional light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 smtClean="0">
                <a:latin typeface="Consolas" pitchFamily="49" charset="0"/>
                <a:cs typeface="Consolas" pitchFamily="49" charset="0"/>
              </a:rPr>
              <a:t>glUniform1i(&lt;Type Identifier&gt;, DIRECTIONAL_LIGHT_TYPE);</a:t>
            </a:r>
            <a:endParaRPr lang="en-US" sz="1300" dirty="0" smtClean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Model (2/8)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069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28700"/>
            <a:ext cx="8382000" cy="41719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Many models exist to approximate lighting physics – more accurate, more computation </a:t>
            </a:r>
          </a:p>
          <a:p>
            <a:r>
              <a:rPr lang="en-US" sz="1600" dirty="0" smtClean="0"/>
              <a:t>Fixed-function OpenGL: Phong reflection model, survives today </a:t>
            </a:r>
            <a:r>
              <a:rPr lang="en-US" sz="1600" dirty="0"/>
              <a:t>(</a:t>
            </a:r>
            <a:r>
              <a:rPr lang="en-US" sz="1600" dirty="0" smtClean="0"/>
              <a:t>though crude)</a:t>
            </a:r>
          </a:p>
          <a:p>
            <a:pPr lvl="1"/>
            <a:r>
              <a:rPr lang="en-US" sz="1400" dirty="0" smtClean="0"/>
              <a:t>Implemented in fixed function hardware for decades, easily implemented in shaders</a:t>
            </a:r>
          </a:p>
          <a:p>
            <a:pPr lvl="1"/>
            <a:r>
              <a:rPr lang="en-US" sz="1400" dirty="0" smtClean="0"/>
              <a:t>approximates lighting by breaking down into three components: ambient, diffuse, specular</a:t>
            </a:r>
          </a:p>
          <a:p>
            <a:pPr lvl="1"/>
            <a:r>
              <a:rPr lang="en-US" sz="1400" dirty="0" smtClean="0"/>
              <a:t>can think of these as coincident, independent layers, each with its own characteristics, and sum them to get the final result</a:t>
            </a:r>
          </a:p>
          <a:p>
            <a:pPr lvl="1"/>
            <a:r>
              <a:rPr lang="en-US" sz="1400" dirty="0" smtClean="0"/>
              <a:t>non-global illumination model – model does not handle inter-object reflections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Reflectance Model (</a:t>
            </a:r>
            <a:r>
              <a:rPr lang="en-US" dirty="0"/>
              <a:t>3</a:t>
            </a:r>
            <a:r>
              <a:rPr lang="en-US" dirty="0" smtClean="0"/>
              <a:t>/8)</a:t>
            </a:r>
            <a:endParaRPr lang="en-US" dirty="0"/>
          </a:p>
        </p:txBody>
      </p:sp>
      <p:pic>
        <p:nvPicPr>
          <p:cNvPr id="17" name="Picture 16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74558" b="16494"/>
          <a:stretch/>
        </p:blipFill>
        <p:spPr bwMode="auto">
          <a:xfrm>
            <a:off x="6553200" y="3105150"/>
            <a:ext cx="1127136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39318547"/>
              </p:ext>
            </p:extLst>
          </p:nvPr>
        </p:nvGraphicFramePr>
        <p:xfrm>
          <a:off x="846864" y="4133851"/>
          <a:ext cx="1676400" cy="400049"/>
        </p:xfrm>
        <a:graphic>
          <a:graphicData uri="http://schemas.openxmlformats.org/drawingml/2006/table">
            <a:tbl>
              <a:tblPr/>
              <a:tblGrid>
                <a:gridCol w="1676400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AMBIENT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Effect of light that is non-directional, affecting all surfaces equally.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9" name="Picture 28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50000" r="25000" b="16494"/>
          <a:stretch/>
        </p:blipFill>
        <p:spPr bwMode="auto">
          <a:xfrm>
            <a:off x="4724400" y="3105150"/>
            <a:ext cx="110755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l="26080" r="49739" b="16494"/>
          <a:stretch/>
        </p:blipFill>
        <p:spPr bwMode="auto">
          <a:xfrm>
            <a:off x="2819400" y="3105150"/>
            <a:ext cx="1071271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http://upload.wikimedia.org/wikipedia/commons/thumb/6/6b/Phong_components_version_4.png/655px-Phong_components_version_4.png"/>
          <p:cNvPicPr/>
          <p:nvPr/>
        </p:nvPicPr>
        <p:blipFill rotWithShape="1">
          <a:blip r:embed="rId3" cstate="print"/>
          <a:srcRect r="74553" b="16494"/>
          <a:stretch/>
        </p:blipFill>
        <p:spPr bwMode="auto">
          <a:xfrm>
            <a:off x="990600" y="3105150"/>
            <a:ext cx="112735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91099631"/>
              </p:ext>
            </p:extLst>
          </p:nvPr>
        </p:nvGraphicFramePr>
        <p:xfrm>
          <a:off x="2370863" y="4133851"/>
          <a:ext cx="1905001" cy="400049"/>
        </p:xfrm>
        <a:graphic>
          <a:graphicData uri="http://schemas.openxmlformats.org/drawingml/2006/table">
            <a:tbl>
              <a:tblPr/>
              <a:tblGrid>
                <a:gridCol w="39528"/>
                <a:gridCol w="308931"/>
                <a:gridCol w="1556542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 smtClean="0"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DIFFUSE</a:t>
                      </a:r>
                      <a:b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Effect of directional light on a surface with a dull/rough finish.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0833432"/>
              </p:ext>
            </p:extLst>
          </p:nvPr>
        </p:nvGraphicFramePr>
        <p:xfrm>
          <a:off x="4123464" y="4133851"/>
          <a:ext cx="2133600" cy="609600"/>
        </p:xfrm>
        <a:graphic>
          <a:graphicData uri="http://schemas.openxmlformats.org/drawingml/2006/table">
            <a:tbl>
              <a:tblPr/>
              <a:tblGrid>
                <a:gridCol w="44338"/>
                <a:gridCol w="487738"/>
                <a:gridCol w="1601524"/>
              </a:tblGrid>
              <a:tr h="40004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Times New Roman"/>
                        </a:rPr>
                        <a:t>+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SPECULAR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Effect of directional light on a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shiny</a:t>
                      </a:r>
                      <a:r>
                        <a:rPr lang="en-US" sz="800" b="1" baseline="0" dirty="0" smtClean="0">
                          <a:latin typeface="Calibri"/>
                          <a:ea typeface="Calibri"/>
                          <a:cs typeface="Times New Roman"/>
                        </a:rPr>
                        <a:t> s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urface 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when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the vector to the  eye-point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is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closely</a:t>
                      </a:r>
                      <a:r>
                        <a:rPr lang="en-US" sz="800" b="1" baseline="0" dirty="0" smtClean="0">
                          <a:latin typeface="Calibri"/>
                          <a:ea typeface="Calibri"/>
                          <a:cs typeface="Times New Roman"/>
                        </a:rPr>
                        <a:t> aligned </a:t>
                      </a:r>
                      <a:r>
                        <a:rPr lang="en-US" sz="800" b="1" dirty="0" smtClean="0">
                          <a:latin typeface="Calibri"/>
                          <a:ea typeface="Calibri"/>
                          <a:cs typeface="Times New Roman"/>
                        </a:rPr>
                        <a:t>to </a:t>
                      </a: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the light’s reflected rays. 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25296684"/>
              </p:ext>
            </p:extLst>
          </p:nvPr>
        </p:nvGraphicFramePr>
        <p:xfrm>
          <a:off x="6324600" y="4133850"/>
          <a:ext cx="1927794" cy="802379"/>
        </p:xfrm>
        <a:graphic>
          <a:graphicData uri="http://schemas.openxmlformats.org/drawingml/2006/table">
            <a:tbl>
              <a:tblPr/>
              <a:tblGrid>
                <a:gridCol w="312615"/>
                <a:gridCol w="1615179"/>
              </a:tblGrid>
              <a:tr h="802379"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2500" b="1" dirty="0">
                          <a:latin typeface="Calibri"/>
                          <a:ea typeface="Calibri"/>
                          <a:cs typeface="Times New Roman"/>
                        </a:rPr>
                        <a:t>=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9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THE COMPOSITE</a:t>
                      </a:r>
                      <a:b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</a:br>
                      <a:r>
                        <a:rPr lang="en-US" sz="800" b="1" dirty="0">
                          <a:latin typeface="Calibri"/>
                          <a:ea typeface="Calibri"/>
                          <a:cs typeface="Times New Roman"/>
                        </a:rPr>
                        <a:t>The three independent reflectivity types are accumulated to produce the result.</a:t>
                      </a:r>
                      <a:endParaRPr lang="en-US" sz="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6304" y="4460378"/>
            <a:ext cx="224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698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Content Placeholder 1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8229600" cy="3714751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Equation is wavelength-dependent; approximate with separate equations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All values </a:t>
                </a:r>
                <a:r>
                  <a:rPr lang="en-US" dirty="0" err="1" smtClean="0"/>
                  <a:t>unitless</a:t>
                </a:r>
                <a:r>
                  <a:rPr lang="en-US" dirty="0" smtClean="0"/>
                  <a:t> real numbers between 0 and 1</a:t>
                </a:r>
              </a:p>
              <a:p>
                <a:r>
                  <a:rPr lang="en-US" dirty="0"/>
                  <a:t>Evaluates total reflected light </a:t>
                </a:r>
                <a:r>
                  <a:rPr lang="en-US" i="1" dirty="0"/>
                  <a:t>I</a:t>
                </a:r>
                <a:r>
                  <a:rPr lang="en-US" dirty="0"/>
                  <a:t> at a single point, based on </a:t>
                </a:r>
                <a:r>
                  <a:rPr lang="en-US" dirty="0" smtClean="0"/>
                  <a:t>all lights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8229600" cy="3714751"/>
              </a:xfrm>
              <a:blipFill rotWithShape="0">
                <a:blip r:embed="rId2" cstate="print"/>
                <a:stretch>
                  <a:fillRect l="-148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514350"/>
            <a:ext cx="9144000" cy="457200"/>
          </a:xfrm>
        </p:spPr>
        <p:txBody>
          <a:bodyPr>
            <a:noAutofit/>
          </a:bodyPr>
          <a:lstStyle/>
          <a:p>
            <a:r>
              <a:rPr lang="en-US" sz="2450" dirty="0" smtClean="0"/>
              <a:t>Reflectance Model (</a:t>
            </a:r>
            <a:r>
              <a:rPr lang="en-US" sz="2450" dirty="0"/>
              <a:t>4</a:t>
            </a:r>
            <a:r>
              <a:rPr lang="en-US" sz="2450" dirty="0" smtClean="0"/>
              <a:t>/8) </a:t>
            </a:r>
            <a:endParaRPr lang="en-US" sz="245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0" y="190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1359863"/>
            <a:ext cx="5308600" cy="688330"/>
            <a:chOff x="0" y="1359863"/>
            <a:chExt cx="5308600" cy="688330"/>
          </a:xfrm>
        </p:grpSpPr>
        <p:sp>
          <p:nvSpPr>
            <p:cNvPr id="6" name="Rectangle 5"/>
            <p:cNvSpPr/>
            <p:nvPr/>
          </p:nvSpPr>
          <p:spPr>
            <a:xfrm>
              <a:off x="1714500" y="1396093"/>
              <a:ext cx="3340100" cy="3510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1449015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Ambient Component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" name="TextBox 1"/>
                <p:cNvSpPr txBox="1"/>
                <p:nvPr/>
              </p:nvSpPr>
              <p:spPr bwMode="auto">
                <a:xfrm>
                  <a:off x="1682748" y="1359863"/>
                  <a:ext cx="3625852" cy="688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𝑎𝑚𝑏𝑖𝑒𝑛𝑡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𝑚𝑏𝑖𝑒𝑛𝑡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82748" y="1359863"/>
                  <a:ext cx="3625852" cy="688330"/>
                </a:xfrm>
                <a:prstGeom prst="rect">
                  <a:avLst/>
                </a:prstGeom>
                <a:blipFill rotWithShape="0">
                  <a:blip r:embed="rId3" cstate="print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114300" y="1756449"/>
            <a:ext cx="8261346" cy="1050271"/>
            <a:chOff x="114300" y="1756449"/>
            <a:chExt cx="8261346" cy="1050271"/>
          </a:xfrm>
        </p:grpSpPr>
        <p:sp>
          <p:nvSpPr>
            <p:cNvPr id="5" name="Rectangle 4"/>
            <p:cNvSpPr/>
            <p:nvPr/>
          </p:nvSpPr>
          <p:spPr>
            <a:xfrm>
              <a:off x="1714500" y="1809750"/>
              <a:ext cx="6483350" cy="685800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300" y="1869621"/>
              <a:ext cx="1676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7030A0"/>
                  </a:solidFill>
                </a:rPr>
                <a:t>Diffuse Component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1" name="TextBox 10"/>
                <p:cNvSpPr txBox="1"/>
                <p:nvPr/>
              </p:nvSpPr>
              <p:spPr bwMode="auto">
                <a:xfrm>
                  <a:off x="1682748" y="1756449"/>
                  <a:ext cx="5467350" cy="6923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𝑑𝑖𝑟𝑒𝑐𝑡𝑖𝑜𝑛𝑎𝑙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𝑙𝑖𝑔h𝑡𝑠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82748" y="1756449"/>
                  <a:ext cx="5467350" cy="692305"/>
                </a:xfrm>
                <a:prstGeom prst="rect">
                  <a:avLst/>
                </a:prstGeom>
                <a:blipFill rotWithShape="0">
                  <a:blip r:embed="rId4" cstate="print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TextBox 11"/>
                <p:cNvSpPr txBox="1"/>
                <p:nvPr/>
              </p:nvSpPr>
              <p:spPr bwMode="auto">
                <a:xfrm>
                  <a:off x="1968500" y="2022851"/>
                  <a:ext cx="6407146" cy="78386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𝑔𝑒𝑜𝑚𝑒𝑡𝑟𝑖𝑐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𝑙𝑖𝑔h𝑡𝑠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𝑑𝑖𝑓𝑓𝑢𝑠𝑒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68500" y="2022851"/>
                  <a:ext cx="6407146" cy="783869"/>
                </a:xfrm>
                <a:prstGeom prst="rect">
                  <a:avLst/>
                </a:prstGeom>
                <a:blipFill rotWithShape="0">
                  <a:blip r:embed="rId5" cstate="print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0" y="2522429"/>
            <a:ext cx="8350401" cy="751812"/>
            <a:chOff x="0" y="2522429"/>
            <a:chExt cx="8350401" cy="751812"/>
          </a:xfrm>
        </p:grpSpPr>
        <p:sp>
          <p:nvSpPr>
            <p:cNvPr id="4" name="Rectangle 3"/>
            <p:cNvSpPr/>
            <p:nvPr/>
          </p:nvSpPr>
          <p:spPr>
            <a:xfrm>
              <a:off x="1714499" y="2571750"/>
              <a:ext cx="6483351" cy="685799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2598835"/>
              <a:ext cx="1905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2"/>
                  </a:solidFill>
                </a:rPr>
                <a:t>Specular Component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3" name="TextBox 12"/>
                <p:cNvSpPr txBox="1"/>
                <p:nvPr/>
              </p:nvSpPr>
              <p:spPr bwMode="auto">
                <a:xfrm>
                  <a:off x="1676398" y="2522429"/>
                  <a:ext cx="5473699" cy="6923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𝑑𝑖𝑟𝑒𝑐𝑡𝑖𝑜𝑛𝑎𝑙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𝑙𝑖𝑔h𝑡𝑠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76398" y="2522429"/>
                  <a:ext cx="5473699" cy="692305"/>
                </a:xfrm>
                <a:prstGeom prst="rect">
                  <a:avLst/>
                </a:prstGeom>
                <a:blipFill rotWithShape="0">
                  <a:blip r:embed="rId6" cstate="print"/>
                  <a:stretch>
                    <a:fillRect r="-245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Rectangle 14"/>
                <p:cNvSpPr/>
                <p:nvPr/>
              </p:nvSpPr>
              <p:spPr>
                <a:xfrm>
                  <a:off x="2044700" y="2862590"/>
                  <a:ext cx="6305701" cy="4116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𝑔𝑒𝑜𝑚𝑒𝑡𝑟𝑖𝑐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𝑙𝑖𝑔h𝑡𝑠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𝑎𝑡𝑡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𝑠𝑝𝑒𝑐𝑢𝑙𝑎𝑟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4700" y="2862590"/>
                  <a:ext cx="6305701" cy="411651"/>
                </a:xfrm>
                <a:prstGeom prst="rect">
                  <a:avLst/>
                </a:prstGeom>
                <a:blipFill rotWithShape="0">
                  <a:blip r:embed="rId7" cstate="print"/>
                  <a:stretch>
                    <a:fillRect b="-10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xmlns="" val="2552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Content Placeholder 6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199" y="971550"/>
                <a:ext cx="8509819" cy="3714750"/>
              </a:xfrm>
            </p:spPr>
            <p:txBody>
              <a:bodyPr>
                <a:normAutofit fontScale="85000" lnSpcReduction="20000"/>
              </a:bodyPr>
              <a:lstStyle/>
              <a:p>
                <a:pPr lvl="0"/>
                <a:r>
                  <a:rPr lang="en-US" b="1" dirty="0" smtClean="0"/>
                  <a:t>Variables</a:t>
                </a:r>
                <a:endParaRPr lang="en-US" sz="1400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 = wavelength / color component (e.g. R, G, and B)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 smtClean="0"/>
                  <a:t> = total amount of light reflected at the point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= intensity of light incident at a specific point on surface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𝑎𝑚𝑏𝑖𝑒𝑛𝑡</m:t>
                        </m:r>
                      </m:sub>
                    </m:sSub>
                  </m:oMath>
                </a14:m>
                <a:r>
                  <a:rPr lang="en-US" dirty="0" smtClean="0"/>
                  <a:t> = intensity of ambient light used in scene; similar for diffuse, specular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= innate color of object's material at specific point on surface (RGB approximation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00" dirty="0" smtClean="0"/>
                  <a:t> = object’s efficiency at reflecting light</a:t>
                </a:r>
              </a:p>
              <a:p>
                <a:pPr lvl="1"/>
                <a:r>
                  <a:rPr lang="en-US" sz="1900" dirty="0" smtClean="0"/>
                  <a:t>Since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900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00" dirty="0" smtClean="0"/>
                  <a:t> are dimensionless fractions we really only need one of them</a:t>
                </a:r>
                <a:endParaRPr lang="en-US" sz="1900" dirty="0" smtClean="0"/>
              </a:p>
              <a:p>
                <a:pPr lvl="0"/>
                <a:r>
                  <a:rPr lang="en-US" b="1" dirty="0" smtClean="0"/>
                  <a:t>Ambient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component</a:t>
                </a:r>
                <a:endParaRPr lang="en-US" sz="1400" b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𝑎𝑚𝑏𝑖𝑒𝑛𝑡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𝑚𝑏𝑖𝑒𝑛𝑡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-- think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𝑚𝑏𝑖𝑒𝑛𝑡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 smtClean="0"/>
                  <a:t> as the fraction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𝑎𝑚𝑏𝑖𝑒𝑛𝑡</m:t>
                        </m:r>
                      </m:sub>
                    </m:sSub>
                  </m:oMath>
                </a14:m>
                <a:r>
                  <a:rPr lang="en-US" dirty="0" smtClean="0"/>
                  <a:t> reflected for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 smtClean="0"/>
                  <a:t>. Note that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𝑑𝑖𝑓𝑓𝑢𝑠𝑒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 smtClean="0"/>
                  <a:t> for the ambient component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effect on surface is constant regardless of orientation, no geometric information</a:t>
                </a:r>
                <a:endParaRPr lang="en-US" sz="1200" dirty="0" smtClean="0"/>
              </a:p>
              <a:p>
                <a:pPr lvl="1"/>
                <a:r>
                  <a:rPr lang="en-US" dirty="0" smtClean="0"/>
                  <a:t>total hack (crudest possible approximation to global lighting based on inter-object reflection), but makes all objects a little visible - scene looks too stark without it</a:t>
                </a:r>
                <a:endParaRPr lang="en-US" sz="1200" dirty="0" smtClean="0"/>
              </a:p>
              <a:p>
                <a:pPr lvl="0"/>
                <a:endParaRPr lang="en-US" sz="120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199" y="971550"/>
                <a:ext cx="8509819" cy="3714750"/>
              </a:xfrm>
              <a:blipFill rotWithShape="0">
                <a:blip r:embed="rId2" cstate="print"/>
                <a:stretch>
                  <a:fillRect l="-72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Model (</a:t>
            </a:r>
            <a:r>
              <a:rPr lang="en-US" dirty="0"/>
              <a:t>5</a:t>
            </a:r>
            <a:r>
              <a:rPr lang="en-US" dirty="0" smtClean="0"/>
              <a:t>/8)</a:t>
            </a:r>
            <a:endParaRPr lang="en-US" dirty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838200" y="4324350"/>
            <a:ext cx="5410200" cy="34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914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692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Content Placeholder 8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085850"/>
                <a:ext cx="8229600" cy="3556000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b="1" dirty="0" smtClean="0"/>
                  <a:t>Diffuse component (R component shown below, same for G, B) -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viewer independent</a:t>
                </a:r>
                <a:r>
                  <a:rPr lang="en-US" b="1" dirty="0" smtClean="0"/>
                  <a:t>!</a:t>
                </a:r>
                <a:endParaRPr lang="en-US" sz="1400" dirty="0" smtClean="0"/>
              </a:p>
              <a:p>
                <a:pPr lvl="1"/>
                <a:r>
                  <a:rPr lang="en-US" dirty="0" smtClean="0"/>
                  <a:t>uses Lambert's diffuse-reflection cosine law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𝑑𝑖𝑓𝑓𝑢𝑠𝑒</m:t>
                        </m:r>
                      </m:sub>
                    </m:sSub>
                  </m:oMath>
                </a14:m>
                <a:r>
                  <a:rPr lang="en-US" dirty="0" smtClean="0"/>
                  <a:t> = light’s diffuse </a:t>
                </a:r>
                <a:r>
                  <a:rPr lang="en-US" dirty="0" smtClean="0"/>
                  <a:t>color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𝑑𝑖𝑓𝑓𝑢𝑠𝑒</m:t>
                        </m:r>
                      </m:sub>
                    </m:sSub>
                  </m:oMath>
                </a14:m>
                <a:r>
                  <a:rPr lang="en-US" dirty="0" smtClean="0"/>
                  <a:t> = the efficiency of incident light reflection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𝑑𝑖𝑓𝑓𝑢𝑠𝑒</m:t>
                        </m:r>
                      </m:sub>
                    </m:sSub>
                  </m:oMath>
                </a14:m>
                <a:r>
                  <a:rPr lang="en-US" dirty="0" smtClean="0"/>
                  <a:t> = innate color of object's diffuse material property at specific point on </a:t>
                </a:r>
                <a:r>
                  <a:rPr lang="en-US" dirty="0" smtClean="0"/>
                  <a:t>surface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dirty="0" smtClean="0"/>
                  <a:t> = Lambert's attenuation factor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is the angle between normal and light vector</a:t>
                </a:r>
              </a:p>
              <a:p>
                <a:pPr lvl="1"/>
                <a:endParaRPr lang="en-US" sz="1200" dirty="0" smtClean="0"/>
              </a:p>
              <a:p>
                <a:pPr lvl="1"/>
                <a:endParaRPr lang="en-US" sz="120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085850"/>
                <a:ext cx="8229600" cy="3556000"/>
              </a:xfrm>
              <a:blipFill rotWithShape="0">
                <a:blip r:embed="rId3" cstate="print"/>
                <a:stretch>
                  <a:fillRect l="-296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Model (6/8)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95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39800"/>
            <a:ext cx="8229600" cy="21145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Specular Component (for R) – </a:t>
            </a:r>
            <a:r>
              <a:rPr lang="en-US" dirty="0" smtClean="0">
                <a:solidFill>
                  <a:srgbClr val="FF0000"/>
                </a:solidFill>
              </a:rPr>
              <a:t>viewer-dependent</a:t>
            </a:r>
          </a:p>
          <a:p>
            <a:pPr lvl="1"/>
            <a:r>
              <a:rPr lang="en-US" dirty="0" smtClean="0"/>
              <a:t>highlights seen on shiny objects (plastic, metal, mirrors, etc.)</a:t>
            </a:r>
          </a:p>
          <a:p>
            <a:pPr lvl="1"/>
            <a:r>
              <a:rPr lang="en-US" dirty="0" smtClean="0"/>
              <a:t>cosine-based attenuation factor ensures highlight only visible if reflected</a:t>
            </a:r>
          </a:p>
          <a:p>
            <a:pPr marL="274320" lvl="1" indent="0">
              <a:buNone/>
            </a:pPr>
            <a:r>
              <a:rPr lang="en-US" dirty="0" smtClean="0"/>
              <a:t>light vector and vector to viewer are closely aligned</a:t>
            </a:r>
          </a:p>
          <a:p>
            <a:pPr lvl="1"/>
            <a:r>
              <a:rPr lang="en-US" dirty="0" smtClean="0"/>
              <a:t>n = specular power, how "sharp" highlight is – the sharper, the more intense</a:t>
            </a:r>
          </a:p>
          <a:p>
            <a:pPr lvl="1"/>
            <a:r>
              <a:rPr lang="en-US" dirty="0"/>
              <a:t>specular highlight of most metals are the color of the metal but those on plastic, shiny apple, pearl, etc. are mostly the color of the light (see Materials </a:t>
            </a:r>
            <a:r>
              <a:rPr lang="en-US" dirty="0" smtClean="0"/>
              <a:t>chapter 27)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Model (7/8)</a:t>
            </a:r>
            <a:endParaRPr lang="en-US" dirty="0"/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09601" y="3223356"/>
            <a:ext cx="2749407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e</a:t>
            </a:r>
            <a:r>
              <a:rPr lang="en-US" sz="1400" b="0" dirty="0"/>
              <a:t> = viewpoint</a:t>
            </a:r>
          </a:p>
          <a:p>
            <a:r>
              <a:rPr lang="en-US" sz="1400" b="1" dirty="0"/>
              <a:t>r</a:t>
            </a:r>
            <a:r>
              <a:rPr lang="en-US" sz="1400" b="0" dirty="0"/>
              <a:t> = reflected image of light source</a:t>
            </a:r>
          </a:p>
          <a:p>
            <a:r>
              <a:rPr lang="en-US" sz="1400" b="1" dirty="0"/>
              <a:t>ℓ</a:t>
            </a:r>
            <a:r>
              <a:rPr lang="en-US" sz="1400" b="0" dirty="0"/>
              <a:t> = vector from the light source</a:t>
            </a:r>
          </a:p>
          <a:p>
            <a:r>
              <a:rPr lang="en-US" sz="1400" b="1" dirty="0"/>
              <a:t>n</a:t>
            </a:r>
            <a:r>
              <a:rPr lang="en-US" sz="1400" b="0" i="1" dirty="0"/>
              <a:t> = </a:t>
            </a:r>
            <a:r>
              <a:rPr lang="en-US" sz="1400" b="0" dirty="0"/>
              <a:t>surface normal</a:t>
            </a:r>
          </a:p>
          <a:p>
            <a:r>
              <a:rPr lang="en-US" sz="1400" i="1" dirty="0" smtClean="0">
                <a:solidFill>
                  <a:srgbClr val="FF0000"/>
                </a:solidFill>
              </a:rPr>
              <a:t>δ</a:t>
            </a:r>
            <a:r>
              <a:rPr lang="en-US" sz="1400" b="0" dirty="0" smtClean="0"/>
              <a:t> </a:t>
            </a:r>
            <a:r>
              <a:rPr lang="en-US" sz="1400" b="0" dirty="0"/>
              <a:t>= angle between </a:t>
            </a:r>
            <a:r>
              <a:rPr lang="en-US" sz="1400" dirty="0"/>
              <a:t>e</a:t>
            </a:r>
            <a:r>
              <a:rPr lang="en-US" sz="1400" dirty="0" smtClean="0"/>
              <a:t> </a:t>
            </a:r>
            <a:r>
              <a:rPr lang="en-US" sz="1400" b="0" dirty="0"/>
              <a:t>and </a:t>
            </a:r>
            <a:r>
              <a:rPr lang="en-US" sz="1400" dirty="0" smtClean="0"/>
              <a:t>r</a:t>
            </a:r>
            <a:endParaRPr lang="en-US" sz="1400" dirty="0"/>
          </a:p>
          <a:p>
            <a:r>
              <a:rPr lang="en-US" sz="1400" b="1" dirty="0"/>
              <a:t>n</a:t>
            </a:r>
            <a:r>
              <a:rPr lang="en-US" sz="1400" b="0" dirty="0"/>
              <a:t> = specular coefficient</a:t>
            </a:r>
          </a:p>
          <a:p>
            <a:endParaRPr lang="en-US" sz="1400" b="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838826" y="2898864"/>
            <a:ext cx="2619375" cy="1638538"/>
            <a:chOff x="3884613" y="4830763"/>
            <a:chExt cx="2619375" cy="2184718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84613" y="4830763"/>
              <a:ext cx="261937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3994108" y="6523038"/>
              <a:ext cx="245022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Specular f</a:t>
              </a:r>
              <a:r>
                <a:rPr lang="en-US" dirty="0" smtClean="0"/>
                <a:t>alloff of  </a:t>
              </a:r>
              <a:r>
                <a:rPr lang="en-US" dirty="0" err="1" smtClean="0"/>
                <a:t>cos</a:t>
              </a:r>
              <a:r>
                <a:rPr lang="en-US" baseline="30000" dirty="0" smtClean="0"/>
                <a:t> </a:t>
              </a:r>
              <a:r>
                <a:rPr lang="en-US" b="1" i="1" baseline="30000" dirty="0" smtClean="0"/>
                <a:t>n</a:t>
              </a:r>
              <a:endParaRPr lang="en-US" b="1" i="1" dirty="0"/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64708" y="961344"/>
            <a:ext cx="1186986" cy="118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1" y="4512096"/>
            <a:ext cx="7696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Note: Fixed-function OpenGL uses a slightly different lighting model called Blinn-Phong.  See 14.9.3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E:\Users\Andy\Desktop\Screen Shot 2011-09-13 at 1.49.35 PM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6498"/>
          <a:stretch/>
        </p:blipFill>
        <p:spPr bwMode="auto">
          <a:xfrm>
            <a:off x="4191000" y="3273338"/>
            <a:ext cx="1594667" cy="12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3858504" y="559899"/>
                <a:ext cx="4836196" cy="411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𝑙𝑖𝑔h𝑡𝑠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𝑠𝑝𝑒𝑐𝑢𝑙𝑎𝑟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𝑠𝑝𝑒𝑐𝑢𝑙𝑎𝑟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𝑠𝑝𝑒𝑐𝑢𝑙𝑎𝑟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04" y="559899"/>
                <a:ext cx="4836196" cy="411651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12406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Attenuation factor</a:t>
            </a:r>
            <a:endParaRPr lang="en-US" sz="1400" dirty="0" smtClean="0"/>
          </a:p>
          <a:p>
            <a:pPr lvl="1"/>
            <a:r>
              <a:rPr lang="en-US" dirty="0" smtClean="0"/>
              <a:t>Used in diffuse and </a:t>
            </a:r>
            <a:r>
              <a:rPr lang="en-US" dirty="0" err="1" smtClean="0"/>
              <a:t>specular</a:t>
            </a:r>
            <a:r>
              <a:rPr lang="en-US" dirty="0" smtClean="0"/>
              <a:t> light calculation: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Directional lights have no attenuation (infinitely far away)</a:t>
            </a:r>
            <a:endParaRPr lang="en-US" sz="1200" dirty="0" smtClean="0"/>
          </a:p>
          <a:p>
            <a:pPr lvl="1"/>
            <a:r>
              <a:rPr lang="en-US" dirty="0" smtClean="0"/>
              <a:t>Geometric lights (point lights, spot lights) get dimmer with distance</a:t>
            </a:r>
            <a:endParaRPr lang="en-US" sz="1200" dirty="0" smtClean="0"/>
          </a:p>
          <a:p>
            <a:pPr lvl="1"/>
            <a:r>
              <a:rPr lang="en-US" dirty="0" smtClean="0"/>
              <a:t>Inverse square law</a:t>
            </a:r>
            <a:endParaRPr lang="en-US" sz="1200" dirty="0" smtClean="0"/>
          </a:p>
          <a:p>
            <a:pPr lvl="2"/>
            <a:r>
              <a:rPr lang="en-US" dirty="0" smtClean="0"/>
              <a:t>Area covered increases by square of distance from light</a:t>
            </a:r>
            <a:endParaRPr lang="en-US" sz="1100" dirty="0" smtClean="0"/>
          </a:p>
          <a:p>
            <a:pPr lvl="2"/>
            <a:r>
              <a:rPr lang="en-US" dirty="0" smtClean="0"/>
              <a:t>Thus, light intensity is inversely proportional to the square </a:t>
            </a:r>
            <a:br>
              <a:rPr lang="en-US" dirty="0" smtClean="0"/>
            </a:br>
            <a:r>
              <a:rPr lang="en-US" dirty="0" smtClean="0"/>
              <a:t>of the distance from light</a:t>
            </a:r>
            <a:endParaRPr lang="en-US" sz="1100" dirty="0" smtClean="0"/>
          </a:p>
          <a:p>
            <a:pPr lvl="2"/>
            <a:r>
              <a:rPr lang="en-US" dirty="0" smtClean="0"/>
              <a:t>A light twice as far away will be one quarter as intense</a:t>
            </a:r>
          </a:p>
          <a:p>
            <a:pPr lvl="2"/>
            <a:r>
              <a:rPr lang="en-US" dirty="0" smtClean="0"/>
              <a:t>Though the physics say inverse square law, </a:t>
            </a:r>
            <a:br>
              <a:rPr lang="en-US" dirty="0" smtClean="0"/>
            </a:br>
            <a:r>
              <a:rPr lang="en-US" dirty="0" smtClean="0"/>
              <a:t>it doesn't always look good in practice so OpenGL lets you choose </a:t>
            </a:r>
            <a:br>
              <a:rPr lang="en-US" dirty="0" smtClean="0"/>
            </a:br>
            <a:r>
              <a:rPr lang="en-US" dirty="0" smtClean="0"/>
              <a:t>the attenuation function (quadratic, linear, or constant)</a:t>
            </a:r>
          </a:p>
          <a:p>
            <a:pPr lvl="2"/>
            <a:endParaRPr lang="en-US" dirty="0" smtClean="0"/>
          </a:p>
          <a:p>
            <a:pPr lvl="2"/>
            <a:endParaRPr lang="en-US" sz="1100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Reflectance Model (8/8)</a:t>
            </a:r>
            <a:endParaRPr lang="en-US" dirty="0"/>
          </a:p>
        </p:txBody>
      </p:sp>
      <p:grpSp>
        <p:nvGrpSpPr>
          <p:cNvPr id="3077" name="Group 3076"/>
          <p:cNvGrpSpPr/>
          <p:nvPr/>
        </p:nvGrpSpPr>
        <p:grpSpPr>
          <a:xfrm>
            <a:off x="6590922" y="2678470"/>
            <a:ext cx="1943903" cy="1921387"/>
            <a:chOff x="4903307" y="2514599"/>
            <a:chExt cx="3478692" cy="3600451"/>
          </a:xfrm>
        </p:grpSpPr>
        <p:grpSp>
          <p:nvGrpSpPr>
            <p:cNvPr id="3072" name="Group 3071"/>
            <p:cNvGrpSpPr/>
            <p:nvPr/>
          </p:nvGrpSpPr>
          <p:grpSpPr>
            <a:xfrm>
              <a:off x="4903307" y="2514599"/>
              <a:ext cx="3478692" cy="3600451"/>
              <a:chOff x="4903307" y="2514599"/>
              <a:chExt cx="3478692" cy="3600451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03307" y="2514599"/>
                <a:ext cx="275923" cy="476251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13500001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Rectangle 3"/>
              <p:cNvSpPr/>
              <p:nvPr/>
            </p:nvSpPr>
            <p:spPr>
              <a:xfrm>
                <a:off x="6647166" y="436353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980788" y="436353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980788" y="469715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647166" y="469715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846474" y="3562844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381134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381134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714755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048377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714755" y="5114185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48377" y="5447806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381134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714755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048377" y="5781428"/>
                <a:ext cx="333622" cy="3336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5179230" y="2895600"/>
                <a:ext cx="3202769" cy="2218585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5179230" y="2895600"/>
                <a:ext cx="2201904" cy="3219450"/>
              </a:xfrm>
              <a:prstGeom prst="lin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73" name="TextBox 3072"/>
            <p:cNvSpPr txBox="1"/>
            <p:nvPr/>
          </p:nvSpPr>
          <p:spPr>
            <a:xfrm>
              <a:off x="5598367" y="2901434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53200" y="3593068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72400" y="4431269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</a:t>
              </a:r>
              <a:endParaRPr lang="en-US" i="1" dirty="0"/>
            </a:p>
          </p:txBody>
        </p:sp>
      </p:grpSp>
      <p:sp>
        <p:nvSpPr>
          <p:cNvPr id="3078" name="Footer Placeholder 3077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5438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graphicFrame>
        <p:nvGraphicFramePr>
          <p:cNvPr id="7270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49470853"/>
              </p:ext>
            </p:extLst>
          </p:nvPr>
        </p:nvGraphicFramePr>
        <p:xfrm>
          <a:off x="152786" y="1065362"/>
          <a:ext cx="5969000" cy="451658"/>
        </p:xfrm>
        <a:graphic>
          <a:graphicData uri="http://schemas.openxmlformats.org/presentationml/2006/ole">
            <p:oleObj spid="_x0000_s72807" name="Document" r:id="rId4" imgW="5946064" imgH="572219" progId="Word.Document.12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Rectangle 1"/>
              <p:cNvSpPr/>
              <p:nvPr/>
            </p:nvSpPr>
            <p:spPr>
              <a:xfrm>
                <a:off x="1599814" y="1563855"/>
                <a:ext cx="7391400" cy="569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𝑔𝑒𝑜𝑚𝑒𝑡𝑟𝑖𝑐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𝑙𝑖𝑔h𝑡𝑠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𝑎𝑡𝑡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𝑑𝑖𝑓𝑓𝑢𝑠𝑒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d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...</a:t>
                </a:r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814" y="1563855"/>
                <a:ext cx="7391400" cy="56906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660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5941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4000500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Goal:</a:t>
            </a:r>
            <a:r>
              <a:rPr lang="en-US" sz="1800" dirty="0" smtClean="0"/>
              <a:t> adding more detail to geometry of scene without adding complexity</a:t>
            </a:r>
          </a:p>
          <a:p>
            <a:r>
              <a:rPr lang="en-US" sz="1800" b="1" dirty="0" smtClean="0"/>
              <a:t>Solution:</a:t>
            </a:r>
            <a:r>
              <a:rPr lang="en-US" sz="1800" dirty="0" smtClean="0"/>
              <a:t> texture mapping</a:t>
            </a:r>
          </a:p>
          <a:p>
            <a:pPr lvl="1"/>
            <a:r>
              <a:rPr lang="en-US" sz="1600" dirty="0"/>
              <a:t>used extensively in video games, e.g., for backgrounds, </a:t>
            </a:r>
            <a:r>
              <a:rPr lang="en-US" sz="1600" dirty="0" smtClean="0"/>
              <a:t>billboards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lso used for </a:t>
            </a:r>
            <a:r>
              <a:rPr lang="en-US" sz="1600" dirty="0"/>
              <a:t>many other techniques such as </a:t>
            </a:r>
            <a:r>
              <a:rPr lang="en-US" sz="1600" dirty="0" smtClean="0"/>
              <a:t>level-of-detail </a:t>
            </a:r>
            <a:r>
              <a:rPr lang="en-US" sz="1600" dirty="0"/>
              <a:t>management </a:t>
            </a:r>
            <a:endParaRPr lang="en-US" sz="1600" dirty="0" smtClean="0"/>
          </a:p>
          <a:p>
            <a:pPr lvl="1"/>
            <a:r>
              <a:rPr lang="en-US" sz="1600" dirty="0" smtClean="0"/>
              <a:t>cover the mesh's surface in stretchable "contact paper" with pattern or image on it</a:t>
            </a:r>
          </a:p>
          <a:p>
            <a:pPr lvl="1"/>
            <a:r>
              <a:rPr lang="en-US" sz="1600" dirty="0" smtClean="0"/>
              <a:t>in general, difficult to specify mapping from contact paper to every point on an arbitrary 3D surface </a:t>
            </a:r>
          </a:p>
          <a:p>
            <a:pPr lvl="1"/>
            <a:r>
              <a:rPr lang="en-US" sz="1600" dirty="0" smtClean="0"/>
              <a:t>mapping to planar polygons is easy:  specify mapping for each vertex and interpolate to find mapping of interior points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(1/2)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488" y="4083367"/>
            <a:ext cx="573024" cy="57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2712" y="3539109"/>
            <a:ext cx="2010918" cy="106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Arrow Connector 25"/>
          <p:cNvCxnSpPr>
            <a:stCxn id="23" idx="3"/>
            <a:endCxn id="25" idx="1"/>
          </p:cNvCxnSpPr>
          <p:nvPr/>
        </p:nvCxnSpPr>
        <p:spPr>
          <a:xfrm flipV="1">
            <a:off x="4858512" y="4069842"/>
            <a:ext cx="1374200" cy="300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6265" y="3439096"/>
            <a:ext cx="939565" cy="53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>
            <a:off x="5075830" y="3704462"/>
            <a:ext cx="1156882" cy="365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15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Widely used in industry and academia for interactive or real-time 3D graphics</a:t>
            </a:r>
          </a:p>
          <a:p>
            <a:endParaRPr lang="en-US" sz="2400" dirty="0"/>
          </a:p>
          <a:p>
            <a:r>
              <a:rPr lang="en-US" sz="2400" dirty="0" smtClean="0"/>
              <a:t>Old fixed-function API (OpenGL 1.x) assisted rapid prototyping of simple 3D scenes with “classical” lighting effects</a:t>
            </a:r>
          </a:p>
          <a:p>
            <a:pPr lvl="1"/>
            <a:r>
              <a:rPr lang="en-US" sz="2200" dirty="0" smtClean="0"/>
              <a:t>Experiment with simple ideas quickly</a:t>
            </a:r>
          </a:p>
          <a:p>
            <a:endParaRPr lang="en-US" sz="2400" dirty="0"/>
          </a:p>
          <a:p>
            <a:r>
              <a:rPr lang="en-US" sz="2400" dirty="0" smtClean="0"/>
              <a:t>Modern programmable API allows for more flexibility and control</a:t>
            </a:r>
          </a:p>
          <a:p>
            <a:pPr lvl="1"/>
            <a:r>
              <a:rPr lang="en-US" sz="2200" dirty="0" smtClean="0"/>
              <a:t>TAs will provide shaders to replace the fixed-function API functionality for projects/labs; you will write your own in </a:t>
            </a:r>
            <a:r>
              <a:rPr lang="en-US" sz="2200" dirty="0" err="1" smtClean="0"/>
              <a:t>Phong</a:t>
            </a:r>
            <a:r>
              <a:rPr lang="en-US" sz="2200" dirty="0" smtClean="0"/>
              <a:t> lab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OpenGL for 3D?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7724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85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1800" dirty="0"/>
              <a:t>Specifying "texture point" mapped to particular vertex</a:t>
            </a:r>
          </a:p>
          <a:p>
            <a:pPr lvl="1"/>
            <a:r>
              <a:rPr lang="en-US" sz="1600" dirty="0"/>
              <a:t>requires coordinate system for referring to positions within texture </a:t>
            </a:r>
            <a:r>
              <a:rPr lang="en-US" sz="1600" dirty="0" err="1"/>
              <a:t>pixmap</a:t>
            </a:r>
            <a:endParaRPr lang="en-US" sz="1600" dirty="0"/>
          </a:p>
          <a:p>
            <a:pPr lvl="1"/>
            <a:r>
              <a:rPr lang="en-US" sz="1600" dirty="0"/>
              <a:t>convention:</a:t>
            </a:r>
          </a:p>
          <a:p>
            <a:pPr lvl="2"/>
            <a:r>
              <a:rPr lang="en-US" dirty="0"/>
              <a:t> points on </a:t>
            </a:r>
            <a:r>
              <a:rPr lang="en-US" dirty="0" err="1"/>
              <a:t>pixmap</a:t>
            </a:r>
            <a:r>
              <a:rPr lang="en-US" dirty="0"/>
              <a:t> described in abstract floating-point</a:t>
            </a:r>
            <a:br>
              <a:rPr lang="en-US" dirty="0"/>
            </a:br>
            <a:r>
              <a:rPr lang="en-US" dirty="0"/>
              <a:t> "texture-coordinate system"</a:t>
            </a:r>
          </a:p>
          <a:p>
            <a:pPr lvl="2"/>
            <a:r>
              <a:rPr lang="en-US" dirty="0"/>
              <a:t>axes labeled u and v, range 0 to 1.</a:t>
            </a:r>
          </a:p>
          <a:p>
            <a:pPr lvl="2"/>
            <a:r>
              <a:rPr lang="en-US" dirty="0"/>
              <a:t>origin located at the upper-left corner of the </a:t>
            </a:r>
            <a:r>
              <a:rPr lang="en-US" dirty="0" err="1" smtClean="0"/>
              <a:t>pixmap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(2/2)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85547" y="3236241"/>
            <a:ext cx="3700484" cy="1541256"/>
            <a:chOff x="1790700" y="6502400"/>
            <a:chExt cx="3478673" cy="1931828"/>
          </a:xfrm>
        </p:grpSpPr>
        <p:sp>
          <p:nvSpPr>
            <p:cNvPr id="7" name="TextBox 6"/>
            <p:cNvSpPr txBox="1"/>
            <p:nvPr/>
          </p:nvSpPr>
          <p:spPr>
            <a:xfrm>
              <a:off x="3784549" y="6502400"/>
              <a:ext cx="148482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 axis (1,0)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63800" y="6705600"/>
              <a:ext cx="973992" cy="1142999"/>
            </a:xfrm>
            <a:prstGeom prst="rect">
              <a:avLst/>
            </a:prstGeom>
            <a:blipFill>
              <a:blip r:embed="rId2" cstate="print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90700" y="6502400"/>
              <a:ext cx="75718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(0,0)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463800" y="6692901"/>
              <a:ext cx="13207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1727200" y="7404100"/>
              <a:ext cx="14478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527301" y="7873999"/>
              <a:ext cx="757184" cy="560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(0,1)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1591942" y="7435315"/>
              <a:ext cx="1235714" cy="4201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 axis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3696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7719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Let’s map from two coplanar triangles from a face in the 3D model to a texture map</a:t>
            </a:r>
          </a:p>
          <a:p>
            <a:r>
              <a:rPr lang="en-US" dirty="0"/>
              <a:t>T</a:t>
            </a:r>
            <a:r>
              <a:rPr lang="en-US" dirty="0" smtClean="0"/>
              <a:t>exture map uses UV texture coordinates: just use ratios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Texture mapping arbitrary solids is much harder – we’ll study this later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UV Coordinates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981200" y="1943100"/>
            <a:ext cx="4879863" cy="218629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07976" y="3106266"/>
            <a:ext cx="2810436" cy="208434"/>
          </a:xfrm>
          <a:prstGeom prst="straightConnector1">
            <a:avLst/>
          </a:prstGeom>
          <a:ln w="1905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8399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add texture coordinates in the same way we added </a:t>
            </a:r>
            <a:r>
              <a:rPr lang="en-US" dirty="0" err="1"/>
              <a:t>normals</a:t>
            </a:r>
            <a:r>
              <a:rPr lang="en-US" dirty="0"/>
              <a:t>. For clarity we’ll leave out </a:t>
            </a:r>
            <a:r>
              <a:rPr lang="en-US" dirty="0" err="1"/>
              <a:t>normals</a:t>
            </a:r>
            <a:r>
              <a:rPr lang="en-US" dirty="0"/>
              <a:t> from this example.</a:t>
            </a:r>
          </a:p>
          <a:p>
            <a:r>
              <a:rPr lang="en-US" dirty="0" smtClean="0"/>
              <a:t>First add the texture coordinate for each vertex to our data array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vertexData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-10, 0, 0,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Position 1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0, 1, 0,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Normal 1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0, 0,   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Texture Coordinate 1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10, 0, 0, 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Position 2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0, 1, 0,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Normal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1, 0,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Texture Coordinate 2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 };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Example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730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Enable the texture coordinate attribute</a:t>
            </a: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glEnableVertexAttribArray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texcoord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location&gt;);</a:t>
            </a:r>
          </a:p>
          <a:p>
            <a:r>
              <a:rPr lang="en-US" dirty="0" smtClean="0">
                <a:cs typeface="Consolas" panose="020B0609020204030204" pitchFamily="49" charset="0"/>
              </a:rPr>
              <a:t>Define texture coordinates like </a:t>
            </a:r>
            <a:r>
              <a:rPr lang="en-US" dirty="0" err="1" smtClean="0">
                <a:cs typeface="Consolas" panose="020B0609020204030204" pitchFamily="49" charset="0"/>
              </a:rPr>
              <a:t>normals</a:t>
            </a:r>
            <a:r>
              <a:rPr lang="en-US" dirty="0" smtClean="0">
                <a:cs typeface="Consolas" panose="020B0609020204030204" pitchFamily="49" charset="0"/>
              </a:rPr>
              <a:t>, except the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glVertexAttribPointer</a:t>
            </a:r>
            <a:r>
              <a:rPr lang="en-US" dirty="0" smtClean="0">
                <a:cs typeface="Consolas" panose="020B0609020204030204" pitchFamily="49" charset="0"/>
              </a:rPr>
              <a:t> parameters are slightly different.</a:t>
            </a: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size</a:t>
            </a:r>
            <a:r>
              <a:rPr lang="en-US" dirty="0" smtClean="0">
                <a:cs typeface="Consolas" panose="020B0609020204030204" pitchFamily="49" charset="0"/>
              </a:rPr>
              <a:t> parameter is still 3 for positions and </a:t>
            </a:r>
            <a:r>
              <a:rPr lang="en-US" dirty="0" err="1" smtClean="0">
                <a:cs typeface="Consolas" panose="020B0609020204030204" pitchFamily="49" charset="0"/>
              </a:rPr>
              <a:t>normals</a:t>
            </a:r>
            <a:r>
              <a:rPr lang="en-US" dirty="0" smtClean="0">
                <a:cs typeface="Consolas" panose="020B0609020204030204" pitchFamily="49" charset="0"/>
              </a:rPr>
              <a:t>, now 2 for texture </a:t>
            </a:r>
            <a:r>
              <a:rPr lang="en-US" dirty="0" err="1" smtClean="0">
                <a:cs typeface="Consolas" panose="020B0609020204030204" pitchFamily="49" charset="0"/>
              </a:rPr>
              <a:t>coords</a:t>
            </a:r>
            <a:endParaRPr lang="en-US" dirty="0" smtClean="0"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stride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cs typeface="Consolas" panose="020B0609020204030204" pitchFamily="49" charset="0"/>
              </a:rPr>
              <a:t>is now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8*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smtClean="0">
                <a:cs typeface="Consolas" panose="020B0609020204030204" pitchFamily="49" charset="0"/>
              </a:rPr>
              <a:t>for position, normal, and texture coordinate (because we have 8 floats per vertex instead of 6).</a:t>
            </a:r>
          </a:p>
          <a:p>
            <a:pPr lvl="1"/>
            <a:r>
              <a:rPr lang="en-US" b="1" dirty="0" smtClean="0">
                <a:cs typeface="Consolas" panose="020B0609020204030204" pitchFamily="49" charset="0"/>
              </a:rPr>
              <a:t>pointer</a:t>
            </a:r>
            <a:r>
              <a:rPr lang="en-US" dirty="0" smtClean="0">
                <a:cs typeface="Consolas" panose="020B0609020204030204" pitchFamily="49" charset="0"/>
              </a:rPr>
              <a:t> is still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(void*)0 </a:t>
            </a:r>
            <a:r>
              <a:rPr lang="en-US" dirty="0" smtClean="0">
                <a:cs typeface="Consolas" panose="020B0609020204030204" pitchFamily="49" charset="0"/>
              </a:rPr>
              <a:t>for position,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(void*)(3*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dirty="0" smtClean="0">
                <a:cs typeface="Consolas" panose="020B0609020204030204" pitchFamily="49" charset="0"/>
              </a:rPr>
              <a:t>for normal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(void*)(6*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dirty="0" smtClean="0">
                <a:cs typeface="Consolas" panose="020B0609020204030204" pitchFamily="49" charset="0"/>
              </a:rPr>
              <a:t> for texture coordinates (remember these values are in </a:t>
            </a:r>
            <a:r>
              <a:rPr lang="en-US" b="1" dirty="0" smtClean="0">
                <a:cs typeface="Consolas" panose="020B0609020204030204" pitchFamily="49" charset="0"/>
              </a:rPr>
              <a:t>bytes</a:t>
            </a:r>
            <a:r>
              <a:rPr lang="en-US" dirty="0" smtClean="0">
                <a:cs typeface="Consolas" panose="020B0609020204030204" pitchFamily="49" charset="0"/>
              </a:rPr>
              <a:t>).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Mapping Example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87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reate a brick wall by applying brick texture to plane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1800" dirty="0"/>
              <a:t>P</a:t>
            </a:r>
            <a:r>
              <a:rPr lang="en-US" sz="1800" dirty="0" smtClean="0"/>
              <a:t>roduces realistic-looking image, but very few bricks in wall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1800" dirty="0"/>
              <a:t>T</a:t>
            </a:r>
            <a:r>
              <a:rPr lang="en-US" sz="1800" dirty="0" smtClean="0"/>
              <a:t>iling increases number of apparent bricks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(Tiling)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1885950"/>
            <a:ext cx="2016443" cy="108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638550"/>
            <a:ext cx="2010918" cy="1061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971550"/>
            <a:ext cx="573024" cy="573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922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85850"/>
            <a:ext cx="8229600" cy="3714750"/>
          </a:xfrm>
        </p:spPr>
        <p:txBody>
          <a:bodyPr>
            <a:no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reate a sky backdrop by applying</a:t>
            </a:r>
            <a:br>
              <a:rPr lang="en-US" sz="1800" dirty="0" smtClean="0"/>
            </a:br>
            <a:r>
              <a:rPr lang="en-US" sz="1800" dirty="0" smtClean="0"/>
              <a:t> a sky image to a plane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/>
              <a:t>W</a:t>
            </a:r>
            <a:r>
              <a:rPr lang="en-US" sz="1800" dirty="0" smtClean="0"/>
              <a:t>ould look unnatural if tiled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tretch to cover whole plane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Your texture shader can implement tiling and stretching by multiplying UV coordinates by a value &gt;1 for tiling and &lt;1 for stretching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Texture Mapping (Stretching)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9917" y="1143000"/>
            <a:ext cx="2731687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181350"/>
            <a:ext cx="3893433" cy="97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2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spe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65326" y="2495550"/>
            <a:ext cx="3716909" cy="221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600450"/>
          </a:xfrm>
        </p:spPr>
        <p:txBody>
          <a:bodyPr/>
          <a:lstStyle/>
          <a:p>
            <a:r>
              <a:rPr lang="en-US" sz="1800" dirty="0"/>
              <a:t>Camera Properties:</a:t>
            </a:r>
          </a:p>
          <a:p>
            <a:pPr lvl="1"/>
            <a:r>
              <a:rPr lang="en-US" sz="1600" b="1" dirty="0" smtClean="0"/>
              <a:t>Perspective</a:t>
            </a:r>
            <a:r>
              <a:rPr lang="en-US" sz="1600" dirty="0" smtClean="0"/>
              <a:t> </a:t>
            </a:r>
            <a:r>
              <a:rPr lang="en-US" sz="1600" dirty="0"/>
              <a:t>or </a:t>
            </a:r>
            <a:r>
              <a:rPr lang="en-US" sz="1600" b="1" dirty="0" smtClean="0"/>
              <a:t>Orthographic</a:t>
            </a:r>
            <a:endParaRPr lang="en-US" sz="1600" b="1" dirty="0"/>
          </a:p>
          <a:p>
            <a:pPr lvl="1"/>
            <a:r>
              <a:rPr lang="en-US" sz="1600" b="1" dirty="0"/>
              <a:t>P</a:t>
            </a:r>
            <a:r>
              <a:rPr lang="en-US" sz="1600" b="1" dirty="0" smtClean="0"/>
              <a:t>osition</a:t>
            </a:r>
            <a:r>
              <a:rPr lang="en-US" sz="1600" dirty="0"/>
              <a:t>: placement of camera</a:t>
            </a:r>
            <a:endParaRPr lang="en-US" sz="1400" dirty="0"/>
          </a:p>
          <a:p>
            <a:pPr lvl="1"/>
            <a:r>
              <a:rPr lang="en-US" sz="1600" b="1" dirty="0" smtClean="0"/>
              <a:t>Look Direction</a:t>
            </a:r>
            <a:r>
              <a:rPr lang="en-US" sz="1600" dirty="0" smtClean="0"/>
              <a:t>: </a:t>
            </a:r>
            <a:r>
              <a:rPr lang="en-US" sz="1600" dirty="0"/>
              <a:t>direction camera is </a:t>
            </a:r>
            <a:r>
              <a:rPr lang="en-US" sz="1600" dirty="0" smtClean="0"/>
              <a:t>aimed (vector determining lens axis)</a:t>
            </a:r>
            <a:endParaRPr lang="en-US" sz="1600" dirty="0"/>
          </a:p>
          <a:p>
            <a:pPr lvl="1"/>
            <a:r>
              <a:rPr lang="en-US" sz="1600" b="1" dirty="0" smtClean="0"/>
              <a:t>Up Direction</a:t>
            </a:r>
            <a:r>
              <a:rPr lang="en-US" sz="1600" dirty="0" smtClean="0"/>
              <a:t>: </a:t>
            </a:r>
            <a:r>
              <a:rPr lang="en-US" sz="1600" dirty="0"/>
              <a:t>rotates camera about look </a:t>
            </a:r>
            <a:r>
              <a:rPr lang="en-US" sz="1600" dirty="0" smtClean="0"/>
              <a:t>vector, specifying which way is “up” – must not be collinear to the look vector</a:t>
            </a:r>
            <a:endParaRPr lang="en-US" sz="1600" dirty="0"/>
          </a:p>
          <a:p>
            <a:pPr lvl="1"/>
            <a:r>
              <a:rPr lang="en-US" sz="1600" b="1" dirty="0" smtClean="0"/>
              <a:t>Far-Plane Distance</a:t>
            </a:r>
            <a:r>
              <a:rPr lang="en-US" sz="1600" dirty="0" smtClean="0"/>
              <a:t>: </a:t>
            </a:r>
            <a:r>
              <a:rPr lang="en-US" sz="1600" dirty="0"/>
              <a:t>objects behind do not appear</a:t>
            </a:r>
          </a:p>
          <a:p>
            <a:pPr lvl="1"/>
            <a:r>
              <a:rPr lang="en-US" sz="1600" b="1" dirty="0" smtClean="0"/>
              <a:t>Near-Plane Distance</a:t>
            </a:r>
            <a:r>
              <a:rPr lang="en-US" sz="1600" dirty="0" smtClean="0"/>
              <a:t>: </a:t>
            </a:r>
            <a:r>
              <a:rPr lang="en-US" sz="1600" dirty="0"/>
              <a:t>objects in front do not appear</a:t>
            </a:r>
          </a:p>
          <a:p>
            <a:pPr lvl="1"/>
            <a:r>
              <a:rPr lang="en-US" sz="1600" b="1" dirty="0" smtClean="0"/>
              <a:t>Field Of View</a:t>
            </a:r>
            <a:r>
              <a:rPr lang="en-US" sz="1600" dirty="0" smtClean="0"/>
              <a:t>: (Height </a:t>
            </a:r>
            <a:r>
              <a:rPr lang="en-US" sz="1600" dirty="0"/>
              <a:t>Angle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b="1" dirty="0" smtClean="0"/>
              <a:t>Aspect Ratio</a:t>
            </a:r>
            <a:r>
              <a:rPr lang="en-US" sz="1600" dirty="0" smtClean="0"/>
              <a:t> (Relative width and height)</a:t>
            </a:r>
            <a:endParaRPr lang="en-US" sz="1600" b="1" dirty="0"/>
          </a:p>
          <a:p>
            <a:pPr lvl="1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(1/3)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30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Perspective Projection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(2/3)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1628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547812" y="1085101"/>
            <a:ext cx="7119354" cy="3633652"/>
            <a:chOff x="1547812" y="1085101"/>
            <a:chExt cx="7119354" cy="3633652"/>
          </a:xfrm>
        </p:grpSpPr>
        <p:sp>
          <p:nvSpPr>
            <p:cNvPr id="21" name="Rectangle 62"/>
            <p:cNvSpPr>
              <a:spLocks noChangeArrowheads="1"/>
            </p:cNvSpPr>
            <p:nvPr/>
          </p:nvSpPr>
          <p:spPr bwMode="auto">
            <a:xfrm>
              <a:off x="3666920" y="1085101"/>
              <a:ext cx="377378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smtClean="0"/>
                <a:t>Center of Scene</a:t>
              </a:r>
            </a:p>
            <a:p>
              <a:pPr algn="ctr"/>
              <a:r>
                <a:rPr lang="en-US" sz="1400" dirty="0" smtClean="0"/>
                <a:t>(used to compute </a:t>
              </a:r>
              <a:r>
                <a:rPr lang="en-US" sz="1400" dirty="0" err="1" smtClean="0"/>
                <a:t>LookAt</a:t>
              </a:r>
              <a:r>
                <a:rPr lang="en-US" sz="1400" dirty="0" smtClean="0"/>
                <a:t> </a:t>
              </a:r>
              <a:r>
                <a:rPr lang="en-US" sz="1400" dirty="0"/>
                <a:t>D</a:t>
              </a:r>
              <a:r>
                <a:rPr lang="en-US" sz="1400" dirty="0" smtClean="0"/>
                <a:t>irection)</a:t>
              </a:r>
              <a:endParaRPr lang="en-US" sz="1400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547812" y="1613416"/>
              <a:ext cx="7119354" cy="3105337"/>
              <a:chOff x="1547812" y="1613416"/>
              <a:chExt cx="7119354" cy="3105337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547812" y="1613416"/>
                <a:ext cx="5990402" cy="3105337"/>
                <a:chOff x="1547812" y="1476188"/>
                <a:chExt cx="5990402" cy="3105337"/>
              </a:xfrm>
            </p:grpSpPr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2914" y="1657350"/>
                  <a:ext cx="4305300" cy="29241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300412" y="2057400"/>
                  <a:ext cx="1588" cy="97155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2843212" y="3081338"/>
                  <a:ext cx="989886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 smtClean="0"/>
                    <a:t>Position</a:t>
                  </a:r>
                  <a:endParaRPr lang="en-US" sz="1800" dirty="0"/>
                </a:p>
              </p:txBody>
            </p:sp>
            <p:sp>
              <p:nvSpPr>
                <p:cNvPr id="8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2767012" y="2343150"/>
                  <a:ext cx="533400" cy="68580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" name="Rectangle 62"/>
                <p:cNvSpPr>
                  <a:spLocks noChangeArrowheads="1"/>
                </p:cNvSpPr>
                <p:nvPr/>
              </p:nvSpPr>
              <p:spPr bwMode="auto">
                <a:xfrm>
                  <a:off x="2616964" y="1476188"/>
                  <a:ext cx="2120900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1800" dirty="0" smtClean="0"/>
                    <a:t>Projection of</a:t>
                  </a:r>
                  <a:br>
                    <a:rPr lang="en-US" sz="1800" dirty="0" smtClean="0"/>
                  </a:br>
                  <a:r>
                    <a:rPr lang="en-US" dirty="0" smtClean="0"/>
                    <a:t>Up Direction</a:t>
                  </a:r>
                  <a:endParaRPr lang="en-US" dirty="0"/>
                </a:p>
              </p:txBody>
            </p:sp>
            <p:sp>
              <p:nvSpPr>
                <p:cNvPr id="10" name="Text Box 42"/>
                <p:cNvSpPr txBox="1">
                  <a:spLocks noChangeArrowheads="1"/>
                </p:cNvSpPr>
                <p:nvPr/>
              </p:nvSpPr>
              <p:spPr bwMode="gray">
                <a:xfrm>
                  <a:off x="1547812" y="2567184"/>
                  <a:ext cx="1438275" cy="3139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ct val="50000"/>
                    </a:spcBef>
                  </a:pPr>
                  <a:r>
                    <a:rPr lang="en-US" sz="1800" dirty="0" smtClean="0"/>
                    <a:t>Up Direction</a:t>
                  </a:r>
                  <a:endParaRPr lang="en-US" sz="1800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376612" y="3409950"/>
                  <a:ext cx="1295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Near-Plane Distance</a:t>
                  </a:r>
                  <a:endParaRPr lang="en-US" sz="1400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4090164" y="3760016"/>
                  <a:ext cx="1295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Far-Plane Distance</a:t>
                  </a:r>
                  <a:endParaRPr lang="en-US" sz="1400" dirty="0"/>
                </a:p>
              </p:txBody>
            </p:sp>
            <p:sp>
              <p:nvSpPr>
                <p:cNvPr id="26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5291750" y="1526828"/>
                  <a:ext cx="80728" cy="1151571"/>
                </a:xfrm>
                <a:prstGeom prst="line">
                  <a:avLst/>
                </a:prstGeom>
                <a:noFill/>
                <a:ln w="25400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" name="Oval 17"/>
              <p:cNvSpPr/>
              <p:nvPr/>
            </p:nvSpPr>
            <p:spPr>
              <a:xfrm>
                <a:off x="5256358" y="2828177"/>
                <a:ext cx="58025" cy="5802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613973" y="2945153"/>
                <a:ext cx="538542" cy="403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62"/>
              <p:cNvSpPr>
                <a:spLocks noChangeArrowheads="1"/>
              </p:cNvSpPr>
              <p:nvPr/>
            </p:nvSpPr>
            <p:spPr bwMode="auto">
              <a:xfrm>
                <a:off x="6658791" y="2991913"/>
                <a:ext cx="200837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800" dirty="0" smtClean="0"/>
                  <a:t>FOV in y-direction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56857" y="3164872"/>
                <a:ext cx="148349" cy="1112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62"/>
              <p:cNvSpPr>
                <a:spLocks noChangeArrowheads="1"/>
              </p:cNvSpPr>
              <p:nvPr/>
            </p:nvSpPr>
            <p:spPr bwMode="auto">
              <a:xfrm>
                <a:off x="6278260" y="3088216"/>
                <a:ext cx="217908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/>
                  <a:t>y</a:t>
                </a:r>
                <a:endParaRPr 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561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Orthographic Projection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Camera (3/3)</a:t>
            </a:r>
            <a:endParaRPr lang="en-US" dirty="0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1358900" y="1416844"/>
            <a:ext cx="6337300" cy="3148012"/>
            <a:chOff x="1358900" y="1416844"/>
            <a:chExt cx="6337300" cy="3148012"/>
          </a:xfrm>
        </p:grpSpPr>
        <p:grpSp>
          <p:nvGrpSpPr>
            <p:cNvPr id="4" name="Group 1081"/>
            <p:cNvGrpSpPr>
              <a:grpSpLocks/>
            </p:cNvGrpSpPr>
            <p:nvPr/>
          </p:nvGrpSpPr>
          <p:grpSpPr bwMode="auto">
            <a:xfrm>
              <a:off x="1358900" y="1416844"/>
              <a:ext cx="6337300" cy="3148012"/>
              <a:chOff x="88" y="1296"/>
              <a:chExt cx="3992" cy="2644"/>
            </a:xfrm>
          </p:grpSpPr>
          <p:sp>
            <p:nvSpPr>
              <p:cNvPr id="5" name="Line 1059"/>
              <p:cNvSpPr>
                <a:spLocks noChangeShapeType="1"/>
              </p:cNvSpPr>
              <p:nvPr/>
            </p:nvSpPr>
            <p:spPr bwMode="auto">
              <a:xfrm flipH="1">
                <a:off x="576" y="2640"/>
                <a:ext cx="528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Rectangle 1069"/>
              <p:cNvSpPr>
                <a:spLocks noChangeArrowheads="1"/>
              </p:cNvSpPr>
              <p:nvPr/>
            </p:nvSpPr>
            <p:spPr bwMode="gray">
              <a:xfrm>
                <a:off x="736" y="2688"/>
                <a:ext cx="264" cy="22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Line 1033"/>
              <p:cNvSpPr>
                <a:spLocks noChangeShapeType="1"/>
              </p:cNvSpPr>
              <p:nvPr/>
            </p:nvSpPr>
            <p:spPr bwMode="auto">
              <a:xfrm>
                <a:off x="1248" y="273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034"/>
              <p:cNvSpPr>
                <a:spLocks noChangeShapeType="1"/>
              </p:cNvSpPr>
              <p:nvPr/>
            </p:nvSpPr>
            <p:spPr bwMode="auto">
              <a:xfrm>
                <a:off x="1872" y="3360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1035"/>
              <p:cNvSpPr>
                <a:spLocks noChangeShapeType="1"/>
              </p:cNvSpPr>
              <p:nvPr/>
            </p:nvSpPr>
            <p:spPr bwMode="auto">
              <a:xfrm>
                <a:off x="2688" y="1632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1036"/>
              <p:cNvSpPr>
                <a:spLocks noChangeShapeType="1"/>
              </p:cNvSpPr>
              <p:nvPr/>
            </p:nvSpPr>
            <p:spPr bwMode="auto">
              <a:xfrm>
                <a:off x="3312" y="22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1037"/>
              <p:cNvSpPr>
                <a:spLocks noChangeShapeType="1"/>
              </p:cNvSpPr>
              <p:nvPr/>
            </p:nvSpPr>
            <p:spPr bwMode="auto">
              <a:xfrm flipV="1">
                <a:off x="1248" y="1632"/>
                <a:ext cx="1440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038"/>
              <p:cNvSpPr>
                <a:spLocks noChangeShapeType="1"/>
              </p:cNvSpPr>
              <p:nvPr/>
            </p:nvSpPr>
            <p:spPr bwMode="auto">
              <a:xfrm flipV="1">
                <a:off x="1248" y="2064"/>
                <a:ext cx="1440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39"/>
              <p:cNvSpPr>
                <a:spLocks noChangeShapeType="1"/>
              </p:cNvSpPr>
              <p:nvPr/>
            </p:nvSpPr>
            <p:spPr bwMode="auto">
              <a:xfrm flipV="1">
                <a:off x="1872" y="2256"/>
                <a:ext cx="1440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040"/>
              <p:cNvSpPr>
                <a:spLocks noChangeShapeType="1"/>
              </p:cNvSpPr>
              <p:nvPr/>
            </p:nvSpPr>
            <p:spPr bwMode="auto">
              <a:xfrm>
                <a:off x="1248" y="3168"/>
                <a:ext cx="62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41"/>
              <p:cNvSpPr>
                <a:spLocks noChangeShapeType="1"/>
              </p:cNvSpPr>
              <p:nvPr/>
            </p:nvSpPr>
            <p:spPr bwMode="auto">
              <a:xfrm>
                <a:off x="1248" y="2736"/>
                <a:ext cx="62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042"/>
              <p:cNvSpPr>
                <a:spLocks noChangeShapeType="1"/>
              </p:cNvSpPr>
              <p:nvPr/>
            </p:nvSpPr>
            <p:spPr bwMode="auto">
              <a:xfrm>
                <a:off x="2688" y="2064"/>
                <a:ext cx="62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043"/>
              <p:cNvSpPr>
                <a:spLocks noChangeShapeType="1"/>
              </p:cNvSpPr>
              <p:nvPr/>
            </p:nvSpPr>
            <p:spPr bwMode="auto">
              <a:xfrm>
                <a:off x="2688" y="1632"/>
                <a:ext cx="624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44"/>
              <p:cNvSpPr>
                <a:spLocks noChangeShapeType="1"/>
              </p:cNvSpPr>
              <p:nvPr/>
            </p:nvSpPr>
            <p:spPr bwMode="auto">
              <a:xfrm flipV="1">
                <a:off x="1872" y="2688"/>
                <a:ext cx="1440" cy="11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045"/>
              <p:cNvSpPr>
                <a:spLocks noChangeShapeType="1"/>
              </p:cNvSpPr>
              <p:nvPr/>
            </p:nvSpPr>
            <p:spPr bwMode="auto">
              <a:xfrm flipV="1">
                <a:off x="2736" y="1488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046"/>
              <p:cNvSpPr>
                <a:spLocks noChangeShapeType="1"/>
              </p:cNvSpPr>
              <p:nvPr/>
            </p:nvSpPr>
            <p:spPr bwMode="auto">
              <a:xfrm flipV="1">
                <a:off x="3360" y="21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047"/>
              <p:cNvSpPr>
                <a:spLocks noChangeShapeType="1"/>
              </p:cNvSpPr>
              <p:nvPr/>
            </p:nvSpPr>
            <p:spPr bwMode="auto">
              <a:xfrm flipV="1">
                <a:off x="3376" y="2544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048"/>
              <p:cNvSpPr>
                <a:spLocks noChangeShapeType="1"/>
              </p:cNvSpPr>
              <p:nvPr/>
            </p:nvSpPr>
            <p:spPr bwMode="auto">
              <a:xfrm>
                <a:off x="3456" y="2200"/>
                <a:ext cx="0" cy="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049"/>
              <p:cNvSpPr>
                <a:spLocks noChangeShapeType="1"/>
              </p:cNvSpPr>
              <p:nvPr/>
            </p:nvSpPr>
            <p:spPr bwMode="auto">
              <a:xfrm>
                <a:off x="2864" y="1584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1050"/>
              <p:cNvSpPr>
                <a:spLocks noChangeShapeType="1"/>
              </p:cNvSpPr>
              <p:nvPr/>
            </p:nvSpPr>
            <p:spPr bwMode="auto">
              <a:xfrm flipV="1">
                <a:off x="1712" y="2784"/>
                <a:ext cx="544" cy="408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51"/>
              <p:cNvSpPr>
                <a:spLocks noChangeShapeType="1"/>
              </p:cNvSpPr>
              <p:nvPr/>
            </p:nvSpPr>
            <p:spPr bwMode="auto">
              <a:xfrm flipH="1">
                <a:off x="1128" y="3312"/>
                <a:ext cx="432" cy="336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Oval 1052"/>
              <p:cNvSpPr>
                <a:spLocks noChangeArrowheads="1"/>
              </p:cNvSpPr>
              <p:nvPr/>
            </p:nvSpPr>
            <p:spPr bwMode="auto">
              <a:xfrm>
                <a:off x="1080" y="3616"/>
                <a:ext cx="72" cy="8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1053"/>
              <p:cNvSpPr>
                <a:spLocks noChangeArrowheads="1"/>
              </p:cNvSpPr>
              <p:nvPr/>
            </p:nvSpPr>
            <p:spPr bwMode="auto">
              <a:xfrm>
                <a:off x="1528" y="3264"/>
                <a:ext cx="72" cy="8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054"/>
              <p:cNvSpPr>
                <a:spLocks noChangeShapeType="1"/>
              </p:cNvSpPr>
              <p:nvPr/>
            </p:nvSpPr>
            <p:spPr bwMode="auto">
              <a:xfrm flipH="1" flipV="1">
                <a:off x="2352" y="1296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1055"/>
              <p:cNvSpPr>
                <a:spLocks noChangeShapeType="1"/>
              </p:cNvSpPr>
              <p:nvPr/>
            </p:nvSpPr>
            <p:spPr bwMode="auto">
              <a:xfrm flipH="1" flipV="1">
                <a:off x="1056" y="2544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1056"/>
              <p:cNvSpPr>
                <a:spLocks noChangeShapeType="1"/>
              </p:cNvSpPr>
              <p:nvPr/>
            </p:nvSpPr>
            <p:spPr bwMode="auto">
              <a:xfrm flipH="1" flipV="1">
                <a:off x="336" y="2880"/>
                <a:ext cx="72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58"/>
              <p:cNvSpPr>
                <a:spLocks noChangeShapeType="1"/>
              </p:cNvSpPr>
              <p:nvPr/>
            </p:nvSpPr>
            <p:spPr bwMode="auto">
              <a:xfrm flipV="1">
                <a:off x="432" y="1384"/>
                <a:ext cx="1968" cy="14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 Box 1060"/>
              <p:cNvSpPr txBox="1">
                <a:spLocks noChangeArrowheads="1"/>
              </p:cNvSpPr>
              <p:nvPr/>
            </p:nvSpPr>
            <p:spPr bwMode="auto">
              <a:xfrm>
                <a:off x="3504" y="2256"/>
                <a:ext cx="576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500"/>
                  <a:t>Height</a:t>
                </a:r>
              </a:p>
            </p:txBody>
          </p:sp>
          <p:sp>
            <p:nvSpPr>
              <p:cNvPr id="33" name="Text Box 1061"/>
              <p:cNvSpPr txBox="1">
                <a:spLocks noChangeArrowheads="1"/>
              </p:cNvSpPr>
              <p:nvPr/>
            </p:nvSpPr>
            <p:spPr bwMode="auto">
              <a:xfrm>
                <a:off x="3120" y="1670"/>
                <a:ext cx="576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500" dirty="0"/>
                  <a:t>Width</a:t>
                </a:r>
              </a:p>
            </p:txBody>
          </p:sp>
          <p:sp>
            <p:nvSpPr>
              <p:cNvPr id="34" name="Text Box 1062"/>
              <p:cNvSpPr txBox="1">
                <a:spLocks noChangeArrowheads="1"/>
              </p:cNvSpPr>
              <p:nvPr/>
            </p:nvSpPr>
            <p:spPr bwMode="auto">
              <a:xfrm>
                <a:off x="2202" y="2336"/>
                <a:ext cx="576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500" dirty="0" smtClean="0"/>
                  <a:t>Center of scene</a:t>
                </a:r>
                <a:endParaRPr lang="en-US" sz="1500" dirty="0"/>
              </a:p>
            </p:txBody>
          </p:sp>
          <p:sp>
            <p:nvSpPr>
              <p:cNvPr id="35" name="Text Box 1064"/>
              <p:cNvSpPr txBox="1">
                <a:spLocks noChangeArrowheads="1"/>
              </p:cNvSpPr>
              <p:nvPr/>
            </p:nvSpPr>
            <p:spPr bwMode="auto">
              <a:xfrm>
                <a:off x="582" y="2666"/>
                <a:ext cx="768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sz="1500" dirty="0"/>
                  <a:t>Near distance</a:t>
                </a:r>
              </a:p>
            </p:txBody>
          </p:sp>
          <p:sp>
            <p:nvSpPr>
              <p:cNvPr id="36" name="Line 1065"/>
              <p:cNvSpPr>
                <a:spLocks noChangeShapeType="1"/>
              </p:cNvSpPr>
              <p:nvPr/>
            </p:nvSpPr>
            <p:spPr bwMode="auto">
              <a:xfrm flipV="1">
                <a:off x="1112" y="3120"/>
                <a:ext cx="0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 Box 1067"/>
              <p:cNvSpPr txBox="1">
                <a:spLocks noChangeArrowheads="1"/>
              </p:cNvSpPr>
              <p:nvPr/>
            </p:nvSpPr>
            <p:spPr bwMode="auto">
              <a:xfrm>
                <a:off x="1104" y="3648"/>
                <a:ext cx="768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500"/>
                  <a:t>Position</a:t>
                </a:r>
              </a:p>
            </p:txBody>
          </p:sp>
          <p:sp>
            <p:nvSpPr>
              <p:cNvPr id="38" name="Rectangle 1071"/>
              <p:cNvSpPr>
                <a:spLocks noChangeArrowheads="1"/>
              </p:cNvSpPr>
              <p:nvPr/>
            </p:nvSpPr>
            <p:spPr bwMode="gray">
              <a:xfrm>
                <a:off x="1344" y="1968"/>
                <a:ext cx="384" cy="19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063"/>
              <p:cNvSpPr txBox="1">
                <a:spLocks noChangeArrowheads="1"/>
              </p:cNvSpPr>
              <p:nvPr/>
            </p:nvSpPr>
            <p:spPr bwMode="auto">
              <a:xfrm>
                <a:off x="1249" y="1920"/>
                <a:ext cx="71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sz="1500" dirty="0"/>
                  <a:t>Far distance</a:t>
                </a:r>
              </a:p>
            </p:txBody>
          </p:sp>
          <p:sp>
            <p:nvSpPr>
              <p:cNvPr id="40" name="Rectangle 1072"/>
              <p:cNvSpPr>
                <a:spLocks noChangeArrowheads="1"/>
              </p:cNvSpPr>
              <p:nvPr/>
            </p:nvSpPr>
            <p:spPr bwMode="gray">
              <a:xfrm>
                <a:off x="480" y="3072"/>
                <a:ext cx="480" cy="3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1066"/>
              <p:cNvSpPr txBox="1">
                <a:spLocks noChangeArrowheads="1"/>
              </p:cNvSpPr>
              <p:nvPr/>
            </p:nvSpPr>
            <p:spPr bwMode="gray">
              <a:xfrm>
                <a:off x="432" y="3552"/>
                <a:ext cx="576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sz="1500"/>
                  <a:t>Up vector</a:t>
                </a:r>
              </a:p>
            </p:txBody>
          </p:sp>
          <p:sp>
            <p:nvSpPr>
              <p:cNvPr id="42" name="Line 1076"/>
              <p:cNvSpPr>
                <a:spLocks noChangeShapeType="1"/>
              </p:cNvSpPr>
              <p:nvPr/>
            </p:nvSpPr>
            <p:spPr bwMode="auto">
              <a:xfrm flipH="1" flipV="1">
                <a:off x="624" y="3504"/>
                <a:ext cx="48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 Box 1078"/>
              <p:cNvSpPr txBox="1">
                <a:spLocks noChangeArrowheads="1"/>
              </p:cNvSpPr>
              <p:nvPr/>
            </p:nvSpPr>
            <p:spPr bwMode="auto">
              <a:xfrm>
                <a:off x="88" y="3120"/>
                <a:ext cx="1024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500" dirty="0"/>
                  <a:t>Projection of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500" dirty="0"/>
                  <a:t>up vector</a:t>
                </a: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4795500" y="3150046"/>
              <a:ext cx="58025" cy="580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928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971550"/>
            <a:ext cx="8229600" cy="3771900"/>
          </a:xfrm>
        </p:spPr>
        <p:txBody>
          <a:bodyPr>
            <a:normAutofit/>
          </a:bodyPr>
          <a:lstStyle/>
          <a:p>
            <a:r>
              <a:rPr lang="en-US" dirty="0" smtClean="0"/>
              <a:t>Fixed-function API has support </a:t>
            </a:r>
            <a:r>
              <a:rPr lang="en-US" dirty="0"/>
              <a:t>for perspective and orthographic </a:t>
            </a:r>
            <a:r>
              <a:rPr lang="en-US" dirty="0" smtClean="0"/>
              <a:t>cameras</a:t>
            </a:r>
            <a:endParaRPr lang="en-US" dirty="0"/>
          </a:p>
          <a:p>
            <a:r>
              <a:rPr lang="en-US" dirty="0" smtClean="0"/>
              <a:t>With the Programmable API you must construct and supply all model, view, and projection matrices, and then use them in your shaders</a:t>
            </a:r>
          </a:p>
          <a:p>
            <a:r>
              <a:rPr lang="en-US" sz="2100" dirty="0" smtClean="0">
                <a:cs typeface="Consolas" pitchFamily="49" charset="0"/>
              </a:rPr>
              <a:t>In the Viewing lectures you will learn how to construct these matrices yourselves and you will construct them in the </a:t>
            </a:r>
            <a:r>
              <a:rPr lang="en-US" sz="2100" dirty="0" err="1" smtClean="0">
                <a:cs typeface="Consolas" pitchFamily="49" charset="0"/>
              </a:rPr>
              <a:t>Camtrans</a:t>
            </a:r>
            <a:r>
              <a:rPr lang="en-US" sz="2100" dirty="0" smtClean="0">
                <a:cs typeface="Consolas" pitchFamily="49" charset="0"/>
              </a:rPr>
              <a:t> lab (We will take care of the camera until then)</a:t>
            </a:r>
          </a:p>
          <a:p>
            <a:r>
              <a:rPr lang="en-US" sz="2100" dirty="0" smtClean="0">
                <a:cs typeface="Consolas" pitchFamily="49" charset="0"/>
              </a:rPr>
              <a:t>In the shader labs you will learn how the matrices are used in the shader</a:t>
            </a:r>
            <a:endParaRPr lang="en-US" sz="2100" dirty="0">
              <a:cs typeface="Consolas" pitchFamily="49" charset="0"/>
            </a:endParaRPr>
          </a:p>
          <a:p>
            <a:pPr algn="r"/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OpenGL Camera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575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08429" y="1085850"/>
            <a:ext cx="8881783" cy="36004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Material specification</a:t>
            </a:r>
          </a:p>
          <a:p>
            <a:pPr lvl="1"/>
            <a:r>
              <a:rPr lang="en-US" sz="2000" dirty="0" smtClean="0"/>
              <a:t>Describes the light reflecting properties </a:t>
            </a:r>
            <a:br>
              <a:rPr lang="en-US" sz="2000" dirty="0" smtClean="0"/>
            </a:br>
            <a:r>
              <a:rPr lang="en-US" sz="2000" dirty="0" smtClean="0"/>
              <a:t>of the polygon</a:t>
            </a:r>
          </a:p>
          <a:p>
            <a:pPr lvl="2"/>
            <a:r>
              <a:rPr lang="en-US" sz="1800" dirty="0" smtClean="0"/>
              <a:t>Color, shininess, reflectiveness, etc. </a:t>
            </a:r>
            <a:endParaRPr lang="en-US" sz="1800" dirty="0"/>
          </a:p>
          <a:p>
            <a:pPr lvl="1"/>
            <a:r>
              <a:rPr lang="en-US" sz="2000" dirty="0" smtClean="0"/>
              <a:t>Provided as input to shader</a:t>
            </a:r>
          </a:p>
          <a:p>
            <a:pPr lvl="2"/>
            <a:r>
              <a:rPr lang="en-US" dirty="0" smtClean="0"/>
              <a:t>Provide values as </a:t>
            </a:r>
            <a:r>
              <a:rPr lang="en-US" b="1" dirty="0" smtClean="0"/>
              <a:t>uniforms</a:t>
            </a:r>
            <a:r>
              <a:rPr lang="en-US" dirty="0" smtClean="0"/>
              <a:t> to apply to entire shapes</a:t>
            </a:r>
          </a:p>
          <a:p>
            <a:pPr lvl="2"/>
            <a:r>
              <a:rPr lang="en-US" dirty="0" smtClean="0"/>
              <a:t>Provide values as </a:t>
            </a:r>
            <a:r>
              <a:rPr lang="en-US" b="1" dirty="0" smtClean="0"/>
              <a:t>attributes</a:t>
            </a:r>
            <a:r>
              <a:rPr lang="en-US" dirty="0" smtClean="0"/>
              <a:t> to apply to individual vertices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Pale yellow,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opaque (alpha defaults to 1 in our shader)</a:t>
            </a:r>
            <a:endParaRPr lang="en-US" sz="1800" dirty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glUniform3f(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glGetUniformLocation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shaderID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, “color”), 1.0, 1.0, 0.3 }; </a:t>
            </a:r>
            <a:endParaRPr lang="en-US" sz="1800" dirty="0" smtClean="0">
              <a:solidFill>
                <a:srgbClr val="008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Polygons (1/2)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20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590550"/>
            <a:ext cx="2612454" cy="189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494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Hands </a:t>
            </a:r>
            <a:r>
              <a:rPr lang="en-US" dirty="0"/>
              <a:t>on exploration of concepts discussed in this </a:t>
            </a:r>
            <a:r>
              <a:rPr lang="en-US" dirty="0" smtClean="0"/>
              <a:t>lecture</a:t>
            </a:r>
            <a:endParaRPr lang="en-US" dirty="0"/>
          </a:p>
          <a:p>
            <a:r>
              <a:rPr lang="en-US" dirty="0" smtClean="0"/>
              <a:t>Modeling </a:t>
            </a:r>
            <a:r>
              <a:rPr lang="en-US" dirty="0"/>
              <a:t>smooth surfaces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WPF3D </a:t>
            </a:r>
            <a:r>
              <a:rPr lang="en-US" dirty="0" err="1" smtClean="0"/>
              <a:t>Lablets</a:t>
            </a:r>
            <a:r>
              <a:rPr lang="en-US" dirty="0" smtClean="0"/>
              <a:t> (1/2)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771650"/>
            <a:ext cx="4610100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4286250"/>
            <a:ext cx="822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www.sklardevelopment.com/graftext/wpf/3d</a:t>
            </a:r>
            <a:endParaRPr lang="en-US" sz="1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0104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22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3016" y="1394427"/>
            <a:ext cx="5077968" cy="3139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Lighting and shading model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WPF3D </a:t>
            </a:r>
            <a:r>
              <a:rPr lang="en-US" dirty="0" err="1" smtClean="0"/>
              <a:t>Lablets</a:t>
            </a:r>
            <a:r>
              <a:rPr lang="en-US" dirty="0" smtClean="0"/>
              <a:t> (2/2)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7200" y="4489534"/>
            <a:ext cx="8229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www.sklardevelopment.com/graftext/wpf/3d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45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Chapter 6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Book Sections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77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OpenGL defaults to a right-handed coordinate system</a:t>
            </a:r>
            <a:endParaRPr lang="en-US" dirty="0"/>
          </a:p>
          <a:p>
            <a:r>
              <a:rPr lang="en-US" dirty="0" smtClean="0"/>
              <a:t>3D polygons are defined like 2D polygons: </a:t>
            </a:r>
            <a:br>
              <a:rPr lang="en-US" dirty="0" smtClean="0"/>
            </a:b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GLfloat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vertexData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[] = {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0, 75,  0,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Vertex 1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50,  0, 50,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Vertex 2</a:t>
            </a:r>
          </a:p>
          <a:p>
            <a:pPr marL="0" indent="0">
              <a:buNone/>
            </a:pPr>
            <a:r>
              <a:rPr lang="en-US" sz="1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50,  0, 50,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// Vertex 3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};</a:t>
            </a:r>
          </a:p>
          <a:p>
            <a:pPr lvl="1"/>
            <a:r>
              <a:rPr lang="en-US" dirty="0" smtClean="0"/>
              <a:t>This defines one triangle</a:t>
            </a:r>
          </a:p>
          <a:p>
            <a:pPr lvl="1"/>
            <a:r>
              <a:rPr lang="en-US" dirty="0" smtClean="0"/>
              <a:t>Coordinate </a:t>
            </a:r>
            <a:r>
              <a:rPr lang="en-US" dirty="0"/>
              <a:t>values are arbitrary - can set virtual camera up to capture any size scene, so use convenient </a:t>
            </a:r>
            <a:r>
              <a:rPr lang="en-US" dirty="0" smtClean="0"/>
              <a:t>values</a:t>
            </a:r>
          </a:p>
          <a:p>
            <a:pPr lvl="1"/>
            <a:r>
              <a:rPr lang="en-US" dirty="0" smtClean="0"/>
              <a:t>Remember counter-clockwise winding order!</a:t>
            </a:r>
            <a:endParaRPr lang="en-US" dirty="0"/>
          </a:p>
          <a:p>
            <a:pPr lvl="2"/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Polygons (2/2)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6934200" y="285750"/>
            <a:ext cx="1902003" cy="1469177"/>
          </a:xfrm>
          <a:prstGeom prst="rect">
            <a:avLst/>
          </a:prstGeom>
          <a:extLst/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8687" y="1989667"/>
            <a:ext cx="2177883" cy="145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308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ye-light-stuff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523" t="17229" r="1711"/>
          <a:stretch>
            <a:fillRect/>
          </a:stretch>
        </p:blipFill>
        <p:spPr bwMode="auto">
          <a:xfrm>
            <a:off x="5638800" y="1571625"/>
            <a:ext cx="3047956" cy="2578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199" y="1000125"/>
            <a:ext cx="8448675" cy="3829050"/>
          </a:xfrm>
        </p:spPr>
        <p:txBody>
          <a:bodyPr>
            <a:noAutofit/>
          </a:bodyPr>
          <a:lstStyle/>
          <a:p>
            <a:r>
              <a:rPr lang="en-US" sz="1500" dirty="0"/>
              <a:t>I</a:t>
            </a:r>
            <a:r>
              <a:rPr lang="en-US" sz="1500" dirty="0" smtClean="0"/>
              <a:t>ntensity and direction of </a:t>
            </a:r>
            <a:r>
              <a:rPr lang="en-US" sz="1500" i="1" u="sng" dirty="0" smtClean="0"/>
              <a:t>all light</a:t>
            </a:r>
            <a:r>
              <a:rPr lang="en-US" sz="1500" dirty="0" smtClean="0"/>
              <a:t> that strikes a point on object's surface, whether directly from light source or after many bounces from other objects ( </a:t>
            </a:r>
            <a:r>
              <a:rPr lang="en-US" sz="1500" dirty="0" smtClean="0">
                <a:solidFill>
                  <a:srgbClr val="FF0000"/>
                </a:solidFill>
              </a:rPr>
              <a:t>global illumination</a:t>
            </a:r>
            <a:r>
              <a:rPr lang="en-US" sz="1500" dirty="0" smtClean="0"/>
              <a:t>)</a:t>
            </a:r>
          </a:p>
          <a:p>
            <a:r>
              <a:rPr lang="en-US" sz="1500" dirty="0" smtClean="0"/>
              <a:t>How an object's surface appears to us as it reflects, absorbs, and diffracts </a:t>
            </a:r>
            <a:br>
              <a:rPr lang="en-US" sz="1500" dirty="0" smtClean="0"/>
            </a:br>
            <a:r>
              <a:rPr lang="en-US" sz="1500" dirty="0" smtClean="0"/>
              <a:t>light (“material properties”)</a:t>
            </a:r>
          </a:p>
          <a:p>
            <a:r>
              <a:rPr lang="en-US" sz="1500" dirty="0" smtClean="0"/>
              <a:t>Location of eye/camera relative to scene</a:t>
            </a:r>
          </a:p>
          <a:p>
            <a:r>
              <a:rPr lang="en-US" sz="1500" dirty="0" smtClean="0"/>
              <a:t>Distribution  of intensity  per  wavelength  of incident light</a:t>
            </a:r>
          </a:p>
          <a:p>
            <a:r>
              <a:rPr lang="en-US" sz="1500" dirty="0" smtClean="0"/>
              <a:t>Human visual system (HVS) and its</a:t>
            </a:r>
            <a:br>
              <a:rPr lang="en-US" sz="1500" dirty="0" smtClean="0"/>
            </a:br>
            <a:r>
              <a:rPr lang="en-US" sz="1500" dirty="0" smtClean="0"/>
              <a:t>differential, highly non-linear response to light stimuli</a:t>
            </a:r>
          </a:p>
          <a:p>
            <a:r>
              <a:rPr lang="en-US" sz="1500" dirty="0"/>
              <a:t>L</a:t>
            </a:r>
            <a:r>
              <a:rPr lang="en-US" sz="1500" dirty="0" smtClean="0"/>
              <a:t>ights may have geometry themselves</a:t>
            </a:r>
          </a:p>
          <a:p>
            <a:endParaRPr lang="en-US" sz="1500" b="1" dirty="0" smtClean="0"/>
          </a:p>
          <a:p>
            <a:endParaRPr lang="en-US" sz="1500" b="1" dirty="0" smtClean="0"/>
          </a:p>
          <a:p>
            <a:r>
              <a:rPr lang="en-US" sz="1500" b="1" dirty="0" smtClean="0"/>
              <a:t>Standard lighting/illumination models address these complexities (except for HVS)</a:t>
            </a:r>
          </a:p>
          <a:p>
            <a:endParaRPr lang="en-US" sz="1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66725"/>
            <a:ext cx="8229600" cy="457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Complexities of Light Reflection from Surfaces – Need to Know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2390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467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19175"/>
            <a:ext cx="8534400" cy="3924300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Classic </a:t>
            </a:r>
            <a:r>
              <a:rPr lang="en-US" sz="3200" b="1" dirty="0" smtClean="0"/>
              <a:t>lighting</a:t>
            </a:r>
            <a:r>
              <a:rPr lang="en-US" sz="3200" dirty="0" smtClean="0"/>
              <a:t> models (also called illumination or reflection models, not to be confused with </a:t>
            </a:r>
            <a:r>
              <a:rPr lang="en-US" sz="3200" b="1" dirty="0" smtClean="0"/>
              <a:t>shading</a:t>
            </a:r>
            <a:r>
              <a:rPr lang="en-US" sz="3200" dirty="0" smtClean="0"/>
              <a:t> models discussed later) developed at the dawn of raster graphics in early 70s.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Epicenter at University of Utah where Ivan Sutherland worked with David Evans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Spawned the Evans &amp; Sutherland flight simulator (with graphics) business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Other pioneers: 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Henri </a:t>
            </a:r>
            <a:r>
              <a:rPr lang="en-US" sz="2900" dirty="0" err="1" smtClean="0"/>
              <a:t>Gouraud</a:t>
            </a:r>
            <a:r>
              <a:rPr lang="en-US" sz="2900" dirty="0" smtClean="0"/>
              <a:t> (shading model – filling in interior pixels from colors at vertices of a triangle)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Bui </a:t>
            </a:r>
            <a:r>
              <a:rPr lang="en-US" sz="2900" dirty="0" err="1" smtClean="0"/>
              <a:t>Tuong</a:t>
            </a:r>
            <a:r>
              <a:rPr lang="en-US" sz="2900" dirty="0" smtClean="0"/>
              <a:t> </a:t>
            </a:r>
            <a:r>
              <a:rPr lang="en-US" sz="2900" dirty="0" err="1" smtClean="0"/>
              <a:t>Phong</a:t>
            </a:r>
            <a:r>
              <a:rPr lang="en-US" sz="2900" dirty="0" smtClean="0"/>
              <a:t> (lighting and shading models)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Martin Newell (the Utah teapot (SIGGRAPH icon), meshing algorithms)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James Clark (geometry engine, Silicon Graphics, Netscape)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John Warnock (Hidden Surface Elimination, Adobe)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Ed </a:t>
            </a:r>
            <a:r>
              <a:rPr lang="en-US" sz="2900" dirty="0" err="1" smtClean="0"/>
              <a:t>Catmull</a:t>
            </a:r>
            <a:r>
              <a:rPr lang="en-US" sz="2900" dirty="0" smtClean="0"/>
              <a:t> (splines, Pixar, Disney)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err="1" smtClean="0"/>
              <a:t>Alvy</a:t>
            </a:r>
            <a:r>
              <a:rPr lang="en-US" sz="2900" dirty="0" smtClean="0"/>
              <a:t> Ray Smith (</a:t>
            </a:r>
            <a:r>
              <a:rPr lang="en-US" sz="2900" dirty="0" err="1" smtClean="0"/>
              <a:t>SuperPaint</a:t>
            </a:r>
            <a:r>
              <a:rPr lang="en-US" sz="2900" dirty="0" smtClean="0"/>
              <a:t>, HSV color space, partnered with </a:t>
            </a:r>
            <a:r>
              <a:rPr lang="en-US" sz="2900" dirty="0" err="1" smtClean="0"/>
              <a:t>Catmull</a:t>
            </a:r>
            <a:r>
              <a:rPr lang="en-US" sz="2900" dirty="0" smtClean="0"/>
              <a:t> on </a:t>
            </a:r>
            <a:r>
              <a:rPr lang="en-US" sz="2900" dirty="0" err="1" smtClean="0"/>
              <a:t>LucasFilm</a:t>
            </a:r>
            <a:r>
              <a:rPr lang="en-US" sz="2900" dirty="0" smtClean="0"/>
              <a:t> -&gt; Pixar)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sz="2900" dirty="0" smtClean="0"/>
              <a:t>etc...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Imperfect World – Model via Approximations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3152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36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Back then: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CPUs </a:t>
            </a:r>
            <a:r>
              <a:rPr lang="en-US" dirty="0" smtClean="0"/>
              <a:t> &gt; 4 </a:t>
            </a:r>
            <a:r>
              <a:rPr lang="en-US" dirty="0"/>
              <a:t>orders of magnitude less </a:t>
            </a:r>
            <a:r>
              <a:rPr lang="en-US" dirty="0" smtClean="0"/>
              <a:t>powerful, </a:t>
            </a:r>
            <a:r>
              <a:rPr lang="en-US" dirty="0"/>
              <a:t>no GPU to speak </a:t>
            </a:r>
            <a:r>
              <a:rPr lang="en-US" dirty="0" smtClean="0"/>
              <a:t>of,  just plot </a:t>
            </a:r>
            <a:r>
              <a:rPr lang="en-US" dirty="0"/>
              <a:t>pixels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memory limited (measured in KB!)</a:t>
            </a:r>
          </a:p>
          <a:p>
            <a:pPr>
              <a:spcAft>
                <a:spcPts val="600"/>
              </a:spcAft>
            </a:pPr>
            <a:r>
              <a:rPr lang="en-US" dirty="0"/>
              <a:t>Even on today's machines, a physically accurate light simulation requires computational power beyond the capabilities of supercomputers!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Imperfect World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467600" cy="240983"/>
          </a:xfrm>
        </p:spPr>
        <p:txBody>
          <a:bodyPr/>
          <a:lstStyle/>
          <a:p>
            <a:r>
              <a:rPr lang="en-US" smtClean="0"/>
              <a:t>3D Graphics using OpenGL – 9/11/2014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10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95" descr="C:\Users\Andy\Desktop\cs123\LambertWhatIsThet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8186" y="1840337"/>
            <a:ext cx="1488000" cy="112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52294"/>
            <a:ext cx="4038600" cy="36004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Color of  point on surface dependent on scene lighting and surface material</a:t>
            </a:r>
          </a:p>
          <a:p>
            <a:r>
              <a:rPr lang="en-US" sz="1600" dirty="0" smtClean="0"/>
              <a:t>First approximation: model diffuse reflection from a matte surface (light reflected equally in all directions, viewer-independent) based </a:t>
            </a:r>
            <a:r>
              <a:rPr lang="en-US" sz="1600" b="1" dirty="0" smtClean="0"/>
              <a:t>only</a:t>
            </a:r>
            <a:r>
              <a:rPr lang="en-US" sz="1600" dirty="0" smtClean="0"/>
              <a:t> on angle of surface normal to light source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4648200" y="1028700"/>
            <a:ext cx="4419600" cy="360045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Modeling light "drop-off“ with angle to light</a:t>
            </a:r>
          </a:p>
          <a:p>
            <a:pPr lvl="1"/>
            <a:r>
              <a:rPr lang="en-US" sz="1600" dirty="0" smtClean="0"/>
              <a:t>Lambert's diffuse-reflection cosine law</a:t>
            </a:r>
          </a:p>
          <a:p>
            <a:pPr lvl="2"/>
            <a:r>
              <a:rPr lang="en-US" dirty="0" smtClean="0"/>
              <a:t>for reflected light intensity I</a:t>
            </a:r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Lighting (Illumination) Models (1/2)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8200" y="3718843"/>
            <a:ext cx="3657600" cy="1036707"/>
            <a:chOff x="838200" y="3718843"/>
            <a:chExt cx="3657600" cy="1036707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72135" t="4890" r="2283" b="37638"/>
            <a:stretch/>
          </p:blipFill>
          <p:spPr bwMode="auto">
            <a:xfrm>
              <a:off x="1828800" y="3718843"/>
              <a:ext cx="982406" cy="738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38200" y="4478551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In between: Some fraction of light reflected</a:t>
              </a:r>
              <a:endParaRPr lang="en-US" sz="1200" b="1" dirty="0"/>
            </a:p>
          </p:txBody>
        </p:sp>
      </p:grpSp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45501402"/>
              </p:ext>
            </p:extLst>
          </p:nvPr>
        </p:nvGraphicFramePr>
        <p:xfrm>
          <a:off x="5308600" y="2114550"/>
          <a:ext cx="1854200" cy="447675"/>
        </p:xfrm>
        <a:graphic>
          <a:graphicData uri="http://schemas.openxmlformats.org/presentationml/2006/ole">
            <p:oleObj spid="_x0000_s1493" name="Equation" r:id="rId6" imgW="787400" imgH="228600" progId="Equation.3">
              <p:embed/>
            </p:oleObj>
          </a:graphicData>
        </a:graphic>
      </p:graphicFrame>
      <p:sp>
        <p:nvSpPr>
          <p:cNvPr id="14" name="Rectangle 13"/>
          <p:cNvSpPr/>
          <p:nvPr/>
        </p:nvSpPr>
        <p:spPr>
          <a:xfrm>
            <a:off x="4419600" y="3850838"/>
            <a:ext cx="43434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0"/>
              </a:spcAft>
            </a:pPr>
            <a:r>
              <a:rPr lang="en-US" sz="1300" b="1" dirty="0" smtClean="0"/>
              <a:t>Note: </a:t>
            </a:r>
            <a:r>
              <a:rPr lang="en-US" sz="1300" b="1" i="1" dirty="0" smtClean="0"/>
              <a:t>I</a:t>
            </a:r>
            <a:r>
              <a:rPr lang="en-US" sz="1300" b="1" i="1" baseline="-25000" dirty="0" smtClean="0"/>
              <a:t>dir</a:t>
            </a:r>
            <a:r>
              <a:rPr lang="en-US" sz="1300" b="1" i="1" dirty="0" smtClean="0"/>
              <a:t> </a:t>
            </a:r>
            <a:r>
              <a:rPr lang="en-US" sz="1300" b="1" dirty="0" smtClean="0"/>
              <a:t>and all the other quantities in the lighting model are fractions between 0 and 1.</a:t>
            </a:r>
          </a:p>
          <a:p>
            <a:pPr lvl="1">
              <a:spcAft>
                <a:spcPts val="0"/>
              </a:spcAft>
            </a:pPr>
            <a:r>
              <a:rPr lang="en-US" sz="1300" b="1" dirty="0" smtClean="0"/>
              <a:t>These units are convenient BUT completely arbitrary and not physically based! </a:t>
            </a:r>
          </a:p>
          <a:p>
            <a:pPr lvl="1">
              <a:spcAft>
                <a:spcPts val="0"/>
              </a:spcAft>
            </a:pPr>
            <a:endParaRPr lang="en-US" sz="1300" b="1" dirty="0" smtClean="0"/>
          </a:p>
          <a:p>
            <a:pPr lvl="1">
              <a:spcAft>
                <a:spcPts val="0"/>
              </a:spcAft>
            </a:pPr>
            <a:endParaRPr lang="en-US" sz="1300" b="1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52400" y="2935274"/>
            <a:ext cx="1899350" cy="1426448"/>
            <a:chOff x="698038" y="2514600"/>
            <a:chExt cx="1609095" cy="1164991"/>
          </a:xfrm>
        </p:grpSpPr>
        <p:sp>
          <p:nvSpPr>
            <p:cNvPr id="8" name="TextBox 7"/>
            <p:cNvSpPr txBox="1"/>
            <p:nvPr/>
          </p:nvSpPr>
          <p:spPr>
            <a:xfrm>
              <a:off x="698038" y="3217926"/>
              <a:ext cx="16090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Facing light </a:t>
              </a:r>
              <a:r>
                <a:rPr lang="en-US" sz="1200" b="1" dirty="0" smtClean="0"/>
                <a:t>source:</a:t>
              </a:r>
              <a:endParaRPr lang="en-US" sz="1200" b="1" dirty="0"/>
            </a:p>
            <a:p>
              <a:r>
                <a:rPr lang="en-US" sz="1200" b="1" dirty="0"/>
                <a:t>Maximum reflection</a:t>
              </a:r>
            </a:p>
          </p:txBody>
        </p:sp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3123" t="5779" r="74418" b="37638"/>
            <a:stretch/>
          </p:blipFill>
          <p:spPr bwMode="auto">
            <a:xfrm>
              <a:off x="1002838" y="2514600"/>
              <a:ext cx="862476" cy="726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11"/>
          <p:cNvGrpSpPr/>
          <p:nvPr/>
        </p:nvGrpSpPr>
        <p:grpSpPr>
          <a:xfrm>
            <a:off x="3111451" y="2682014"/>
            <a:ext cx="2461337" cy="1404638"/>
            <a:chOff x="2706720" y="2443551"/>
            <a:chExt cx="1942289" cy="1143785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0306" t="4891" r="41102" b="40876"/>
            <a:stretch/>
          </p:blipFill>
          <p:spPr bwMode="auto">
            <a:xfrm>
              <a:off x="3006091" y="2443551"/>
              <a:ext cx="793044" cy="773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2706720" y="3184872"/>
              <a:ext cx="1942289" cy="402464"/>
              <a:chOff x="2552592" y="4248609"/>
              <a:chExt cx="1857841" cy="59969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24211" y="4288147"/>
                <a:ext cx="1686222" cy="560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 </a:t>
                </a:r>
                <a:r>
                  <a:rPr lang="en-US" sz="1200" b="1" dirty="0" smtClean="0"/>
                  <a:t> to light source:</a:t>
                </a:r>
              </a:p>
              <a:p>
                <a:r>
                  <a:rPr lang="en-US" sz="1200" b="1" dirty="0" smtClean="0"/>
                  <a:t>No reflection</a:t>
                </a:r>
                <a:endParaRPr lang="en-US" sz="1200" b="1" dirty="0"/>
              </a:p>
            </p:txBody>
          </p:sp>
          <p:pic>
            <p:nvPicPr>
              <p:cNvPr id="16" name="Picture 15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/>
              </a:blip>
              <a:srcRect r="86400" b="50000"/>
              <a:stretch/>
            </p:blipFill>
            <p:spPr bwMode="auto">
              <a:xfrm>
                <a:off x="2552592" y="4248609"/>
                <a:ext cx="321031" cy="343461"/>
              </a:xfrm>
              <a:prstGeom prst="rect">
                <a:avLst/>
              </a:prstGeom>
              <a:extLst/>
            </p:spPr>
          </p:pic>
        </p:grpSp>
      </p:grp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133600" y="4800601"/>
            <a:ext cx="7696200" cy="240983"/>
          </a:xfrm>
        </p:spPr>
        <p:txBody>
          <a:bodyPr/>
          <a:lstStyle/>
          <a:p>
            <a:r>
              <a:rPr lang="en-US" dirty="0" smtClean="0"/>
              <a:t>3D Graphics using OpenGL – 9/11/2014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495800" y="2876550"/>
            <a:ext cx="4724400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Aft>
                <a:spcPts val="0"/>
              </a:spcAft>
            </a:pPr>
            <a:r>
              <a:rPr lang="en-US" sz="1500" dirty="0" smtClean="0"/>
              <a:t>I</a:t>
            </a:r>
            <a:r>
              <a:rPr lang="en-US" sz="1500" baseline="-25000" dirty="0" smtClean="0"/>
              <a:t>dir</a:t>
            </a:r>
            <a:r>
              <a:rPr lang="en-US" sz="1500" dirty="0" smtClean="0"/>
              <a:t> = measure of </a:t>
            </a:r>
            <a:r>
              <a:rPr lang="en-US" sz="1500" dirty="0"/>
              <a:t>intensity </a:t>
            </a:r>
            <a:r>
              <a:rPr lang="en-US" sz="1500" dirty="0" smtClean="0"/>
              <a:t> of </a:t>
            </a:r>
            <a:r>
              <a:rPr lang="en-US" sz="1500" dirty="0" smtClean="0">
                <a:solidFill>
                  <a:srgbClr val="FF0000"/>
                </a:solidFill>
              </a:rPr>
              <a:t>directional</a:t>
            </a:r>
            <a:r>
              <a:rPr lang="en-US" sz="1500" dirty="0" smtClean="0"/>
              <a:t> light (all rays parallel) at point of contact with surface</a:t>
            </a:r>
          </a:p>
          <a:p>
            <a:pPr marL="800100" lvl="1" indent="-342900">
              <a:spcAft>
                <a:spcPts val="0"/>
              </a:spcAft>
            </a:pPr>
            <a:r>
              <a:rPr lang="en-US" sz="1500" dirty="0" smtClean="0"/>
              <a:t>θ = angle between surface normal (</a:t>
            </a:r>
            <a:r>
              <a:rPr lang="en-US" sz="1500" b="1" dirty="0" smtClean="0"/>
              <a:t>n</a:t>
            </a:r>
            <a:r>
              <a:rPr lang="en-US" sz="1500" dirty="0" smtClean="0"/>
              <a:t>) and vector from light source (  )</a:t>
            </a:r>
          </a:p>
          <a:p>
            <a:pPr lvl="1">
              <a:spcAft>
                <a:spcPts val="0"/>
              </a:spcAft>
            </a:pPr>
            <a:endParaRPr lang="en-US" sz="1300" b="1" dirty="0" smtClean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6858000" y="3638550"/>
          <a:ext cx="127000" cy="203200"/>
        </p:xfrm>
        <a:graphic>
          <a:graphicData uri="http://schemas.openxmlformats.org/presentationml/2006/ole">
            <p:oleObj spid="_x0000_s1494" name="Equation" r:id="rId8" imgW="126835" imgH="202936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359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vliKU3m3X5RRyAxxgLvCJ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UMeDX8B1H5AFHSnaLo4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UHnL9ukjSBGPzTheCqKw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vdBP9Y0Je3TYf0Axnae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tEGFJxLUYEhw2SxxFakR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Csc830I0TWr0S0KHjK1Ai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GPYDuKTC1cn4sP5YSFl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1HUpI7uOE5hwvi4mdfZ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uWhReL8VWiiMOhI41M7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NVjMTvs63juecY8QSJGJ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JuND8dcccfc8myrRC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FkNAHDC239JaItBhpkt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iz4KWbToxO9OGAh5SjS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YZPLiqR3fhJfqVJTb2j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3kFXaLK9YpR1B5VbTsx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5q9mmY8QwjBxWv5kg6j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yp38q5ybrasyL2J2I08G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FKgQwtHy5brP0gvxTAE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pEtc4KGKSrcv0oo9f2IK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mkcJMdte61dnf5MDrI0N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kZS6nEyW5p2h90lYthD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C8imCA0JOaD4RJU65Ax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yeXSpjt96aoF6Cq6tEpl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cODC6Kwwzo42mJN01XV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0Pnaj4zz9LmkazuvGak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SHNjh1tF9jhp3jeT37t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ojBj9vZz2X4D2WFnZMx6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23LwagN6c2n1uoc08vu6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L0myv3lW7tLgxxCkIMVK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I7EsvbLjbBcvZThl3HVu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zIx6wZvSSU0sJ9vx8QQ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5DuwUrWZabLssyWUpEMOj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vwa7Pwz4E1Vu52zCyySI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vBQbaWF3k5Kw8sAfOE0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e0gAzCIb4f0mlZ0Kj6tA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qx4RSP2dfrZygwTwgTQT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7J3zReso8C7zJwHKT9Q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MIuRNQzKdwDCX7PfaZN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V8W90y9WJKMlJXk50rBOo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BV7zAVEYQbxwQAxHNhq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gdaua9ycdswx01qYeiK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Nd6JxiEjoAVP4QlpquOi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3k2xGmjcuISgtZ4KCQUSO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IVa4yNOVABtaMH0Ch0c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0vkhLm5d9QIuUddtk9C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WOnmlFRYo7vbIkBvhKoG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ZPi3CeCSCLoM6MId8WXc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YZ3mo60fOppD9nx3BfJMf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jUCTCrYjeI4sK3Il3ZU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lBa6jEEYe2ZdkCK8ISR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atf3JqbKxhstTesOII0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yblfqltkd8Zh3s1Rv5h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123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roid Office">
      <a:majorFont>
        <a:latin typeface="Droid Sans"/>
        <a:ea typeface=""/>
        <a:cs typeface=""/>
      </a:majorFont>
      <a:minorFont>
        <a:latin typeface="Cambria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00_intro</Template>
  <TotalTime>14365</TotalTime>
  <Words>2610</Words>
  <Application>Microsoft Office PowerPoint</Application>
  <PresentationFormat>On-screen Show (16:9)</PresentationFormat>
  <Paragraphs>503</Paragraphs>
  <Slides>42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CS123 Theme</vt:lpstr>
      <vt:lpstr>Equation</vt:lpstr>
      <vt:lpstr>Document</vt:lpstr>
      <vt:lpstr>Introduction to 3D Graphics</vt:lpstr>
      <vt:lpstr>Classical Polygon Graphics (H/W) Pipeline</vt:lpstr>
      <vt:lpstr>Why OpenGL for 3D?</vt:lpstr>
      <vt:lpstr>3D Polygons (1/2)</vt:lpstr>
      <vt:lpstr>3D Polygons (2/2)</vt:lpstr>
      <vt:lpstr>Complexities of Light Reflection from Surfaces – Need to Know</vt:lpstr>
      <vt:lpstr>An Imperfect World – Model via Approximations</vt:lpstr>
      <vt:lpstr>An Imperfect World</vt:lpstr>
      <vt:lpstr>Lighting (Illumination) Models (1/2)</vt:lpstr>
      <vt:lpstr>Lighting (Illumination) Models (2/2)</vt:lpstr>
      <vt:lpstr>Shading Rule (1/6)</vt:lpstr>
      <vt:lpstr>Shading Rule (2/6)</vt:lpstr>
      <vt:lpstr>Shading Rule (3/6)</vt:lpstr>
      <vt:lpstr>Shading Rule (4/6)</vt:lpstr>
      <vt:lpstr>Shading Rule (5/6)</vt:lpstr>
      <vt:lpstr>Shading Rule (6/6)</vt:lpstr>
      <vt:lpstr>Interpolation vs Flat Shading Summary</vt:lpstr>
      <vt:lpstr>Vertex Normals (1/2)</vt:lpstr>
      <vt:lpstr>Vertex Normals (2/2)</vt:lpstr>
      <vt:lpstr>VBOs and VAOs</vt:lpstr>
      <vt:lpstr>Reflectance (Illumination, Lighting) Model (1/8)</vt:lpstr>
      <vt:lpstr>Reflectance Model (2/8)</vt:lpstr>
      <vt:lpstr>Reflectance Model (3/8)</vt:lpstr>
      <vt:lpstr>Reflectance Model (4/8) </vt:lpstr>
      <vt:lpstr>Reflectance Model (5/8)</vt:lpstr>
      <vt:lpstr>Reflectance Model (6/8)</vt:lpstr>
      <vt:lpstr>Reflectance Model (7/8)</vt:lpstr>
      <vt:lpstr>Reflectance Model (8/8)</vt:lpstr>
      <vt:lpstr>Texture Mapping (1/2)</vt:lpstr>
      <vt:lpstr>Texture Mapping (2/2)</vt:lpstr>
      <vt:lpstr>Texture Mapping UV Coordinates</vt:lpstr>
      <vt:lpstr>Texture Mapping Example (1/2)</vt:lpstr>
      <vt:lpstr>Texture Mapping Example (2/2)</vt:lpstr>
      <vt:lpstr>Texture Mapping (Tiling)</vt:lpstr>
      <vt:lpstr>Texture Mapping (Stretching)</vt:lpstr>
      <vt:lpstr>Camera (1/3)</vt:lpstr>
      <vt:lpstr>Camera (2/3)</vt:lpstr>
      <vt:lpstr>Camera (3/3)</vt:lpstr>
      <vt:lpstr>OpenGL Camera</vt:lpstr>
      <vt:lpstr>WPF3D Lablets (1/2)</vt:lpstr>
      <vt:lpstr>WPF3D Lablets (2/2)</vt:lpstr>
      <vt:lpstr>Book Sections</vt:lpstr>
    </vt:vector>
  </TitlesOfParts>
  <Company>Brown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3D</dc:title>
  <dc:creator>fadeputr;ben@herila.net</dc:creator>
  <cp:lastModifiedBy>avi</cp:lastModifiedBy>
  <cp:revision>731</cp:revision>
  <dcterms:created xsi:type="dcterms:W3CDTF">2010-08-26T18:00:58Z</dcterms:created>
  <dcterms:modified xsi:type="dcterms:W3CDTF">2014-11-29T03:21:09Z</dcterms:modified>
</cp:coreProperties>
</file>